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721" r:id="rId3"/>
  </p:sldMasterIdLst>
  <p:notesMasterIdLst>
    <p:notesMasterId r:id="rId32"/>
  </p:notesMasterIdLst>
  <p:sldIdLst>
    <p:sldId id="256" r:id="rId4"/>
    <p:sldId id="292" r:id="rId5"/>
    <p:sldId id="293" r:id="rId6"/>
    <p:sldId id="295" r:id="rId7"/>
    <p:sldId id="296" r:id="rId8"/>
    <p:sldId id="294" r:id="rId9"/>
    <p:sldId id="297" r:id="rId10"/>
    <p:sldId id="299" r:id="rId11"/>
    <p:sldId id="289" r:id="rId12"/>
    <p:sldId id="300" r:id="rId13"/>
    <p:sldId id="301" r:id="rId14"/>
    <p:sldId id="262" r:id="rId15"/>
    <p:sldId id="263" r:id="rId16"/>
    <p:sldId id="264" r:id="rId17"/>
    <p:sldId id="265" r:id="rId18"/>
    <p:sldId id="266" r:id="rId19"/>
    <p:sldId id="267" r:id="rId20"/>
    <p:sldId id="270" r:id="rId21"/>
    <p:sldId id="271" r:id="rId22"/>
    <p:sldId id="274" r:id="rId23"/>
    <p:sldId id="275" r:id="rId24"/>
    <p:sldId id="285" r:id="rId25"/>
    <p:sldId id="302" r:id="rId26"/>
    <p:sldId id="282" r:id="rId27"/>
    <p:sldId id="303" r:id="rId28"/>
    <p:sldId id="276" r:id="rId29"/>
    <p:sldId id="279" r:id="rId30"/>
    <p:sldId id="304"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5" autoAdjust="0"/>
  </p:normalViewPr>
  <p:slideViewPr>
    <p:cSldViewPr>
      <p:cViewPr>
        <p:scale>
          <a:sx n="74" d="100"/>
          <a:sy n="74" d="100"/>
        </p:scale>
        <p:origin x="-1254"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24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02F07-65A5-433B-9416-AC6E20D8B048}" type="datetimeFigureOut">
              <a:rPr lang="ru-RU" smtClean="0"/>
              <a:pPr/>
              <a:t>04.02.2015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E2630-1BC2-4A44-B4EA-30E07694C4A9}" type="slidenum">
              <a:rPr lang="ru-RU" smtClean="0"/>
              <a:pPr/>
              <a:t>‹#›</a:t>
            </a:fld>
            <a:endParaRPr lang="ru-RU"/>
          </a:p>
        </p:txBody>
      </p:sp>
    </p:spTree>
    <p:extLst>
      <p:ext uri="{BB962C8B-B14F-4D97-AF65-F5344CB8AC3E}">
        <p14:creationId xmlns:p14="http://schemas.microsoft.com/office/powerpoint/2010/main" val="366921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F5B4674-7045-41F4-94BC-5292890BBAF2}"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A8051A-0727-4A67-9E7F-CD86A0B3684D}"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5B4674-7045-41F4-94BC-5292890BBAF2}"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A8051A-0727-4A67-9E7F-CD86A0B3684D}"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5B4674-7045-41F4-94BC-5292890BBAF2}"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A8051A-0727-4A67-9E7F-CD86A0B3684D}"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65035BD-4F07-46C6-991F-ADC07B5E4A45}"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268A9D-CA61-402B-A209-F43E4105F4C3}"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5035BD-4F07-46C6-991F-ADC07B5E4A45}"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268A9D-CA61-402B-A209-F43E4105F4C3}"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65035BD-4F07-46C6-991F-ADC07B5E4A45}"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268A9D-CA61-402B-A209-F43E4105F4C3}"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65035BD-4F07-46C6-991F-ADC07B5E4A45}"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268A9D-CA61-402B-A209-F43E4105F4C3}"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65035BD-4F07-46C6-991F-ADC07B5E4A45}" type="datetimeFigureOut">
              <a:rPr lang="ru-RU" smtClean="0"/>
              <a:pPr/>
              <a:t>04.02.2015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3268A9D-CA61-402B-A209-F43E4105F4C3}"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65035BD-4F07-46C6-991F-ADC07B5E4A45}" type="datetimeFigureOut">
              <a:rPr lang="ru-RU" smtClean="0"/>
              <a:pPr/>
              <a:t>04.02.2015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3268A9D-CA61-402B-A209-F43E4105F4C3}"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5035BD-4F07-46C6-991F-ADC07B5E4A45}" type="datetimeFigureOut">
              <a:rPr lang="ru-RU" smtClean="0"/>
              <a:pPr/>
              <a:t>04.02.2015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3268A9D-CA61-402B-A209-F43E4105F4C3}"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5035BD-4F07-46C6-991F-ADC07B5E4A45}"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268A9D-CA61-402B-A209-F43E4105F4C3}"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5B4674-7045-41F4-94BC-5292890BBAF2}"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A8051A-0727-4A67-9E7F-CD86A0B3684D}"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5035BD-4F07-46C6-991F-ADC07B5E4A45}"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268A9D-CA61-402B-A209-F43E4105F4C3}"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5035BD-4F07-46C6-991F-ADC07B5E4A45}"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268A9D-CA61-402B-A209-F43E4105F4C3}"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5035BD-4F07-46C6-991F-ADC07B5E4A45}"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268A9D-CA61-402B-A209-F43E4105F4C3}"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9369D4CE-A523-49C8-ACE2-F51249901FE7}" type="datetimeFigureOut">
              <a:rPr lang="ru-RU" smtClean="0"/>
              <a:pPr/>
              <a:t>04.02.2015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732D18D-D891-468D-AE6D-958FA10F76DD}"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369D4CE-A523-49C8-ACE2-F51249901FE7}" type="datetimeFigureOut">
              <a:rPr lang="ru-RU" smtClean="0"/>
              <a:pPr/>
              <a:t>04.02.2015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732D18D-D891-468D-AE6D-958FA10F76DD}"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9369D4CE-A523-49C8-ACE2-F51249901FE7}" type="datetimeFigureOut">
              <a:rPr lang="ru-RU" smtClean="0"/>
              <a:pPr/>
              <a:t>04.02.2015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732D18D-D891-468D-AE6D-958FA10F76DD}"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9369D4CE-A523-49C8-ACE2-F51249901FE7}" type="datetimeFigureOut">
              <a:rPr lang="ru-RU" smtClean="0"/>
              <a:pPr/>
              <a:t>04.02.2015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732D18D-D891-468D-AE6D-958FA10F76DD}"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9369D4CE-A523-49C8-ACE2-F51249901FE7}"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732D18D-D891-468D-AE6D-958FA10F76DD}"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9369D4CE-A523-49C8-ACE2-F51249901FE7}" type="datetimeFigureOut">
              <a:rPr lang="ru-RU" smtClean="0"/>
              <a:pPr/>
              <a:t>04.02.2015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32D18D-D891-468D-AE6D-958FA10F76DD}"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369D4CE-A523-49C8-ACE2-F51249901FE7}" type="datetimeFigureOut">
              <a:rPr lang="ru-RU" smtClean="0"/>
              <a:pPr/>
              <a:t>04.02.2015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32D18D-D891-468D-AE6D-958FA10F76D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F5B4674-7045-41F4-94BC-5292890BBAF2}"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A8051A-0727-4A67-9E7F-CD86A0B3684D}"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369D4CE-A523-49C8-ACE2-F51249901FE7}" type="datetimeFigureOut">
              <a:rPr lang="ru-RU" smtClean="0"/>
              <a:pPr/>
              <a:t>04.02.2015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32D18D-D891-468D-AE6D-958FA10F76DD}"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9369D4CE-A523-49C8-ACE2-F51249901FE7}"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732D18D-D891-468D-AE6D-958FA10F76DD}"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369D4CE-A523-49C8-ACE2-F51249901FE7}"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32D18D-D891-468D-AE6D-958FA10F76DD}"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369D4CE-A523-49C8-ACE2-F51249901FE7}"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32D18D-D891-468D-AE6D-958FA10F76DD}"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369D4CE-A523-49C8-ACE2-F51249901FE7}" type="datetimeFigureOut">
              <a:rPr lang="ru-RU" smtClean="0"/>
              <a:pPr/>
              <a:t>04.02.2015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732D18D-D891-468D-AE6D-958FA10F76DD}"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F5B4674-7045-41F4-94BC-5292890BBAF2}"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A8051A-0727-4A67-9E7F-CD86A0B3684D}"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F5B4674-7045-41F4-94BC-5292890BBAF2}" type="datetimeFigureOut">
              <a:rPr lang="ru-RU" smtClean="0"/>
              <a:pPr/>
              <a:t>04.02.2015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DA8051A-0727-4A67-9E7F-CD86A0B3684D}"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F5B4674-7045-41F4-94BC-5292890BBAF2}" type="datetimeFigureOut">
              <a:rPr lang="ru-RU" smtClean="0"/>
              <a:pPr/>
              <a:t>04.02.2015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DA8051A-0727-4A67-9E7F-CD86A0B3684D}"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5B4674-7045-41F4-94BC-5292890BBAF2}" type="datetimeFigureOut">
              <a:rPr lang="ru-RU" smtClean="0"/>
              <a:pPr/>
              <a:t>04.02.2015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DA8051A-0727-4A67-9E7F-CD86A0B3684D}"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F5B4674-7045-41F4-94BC-5292890BBAF2}"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A8051A-0727-4A67-9E7F-CD86A0B3684D}" type="slidenum">
              <a:rPr lang="ru-RU" smtClean="0"/>
              <a:pPr/>
              <a:t>‹#›</a:t>
            </a:fld>
            <a:endParaRPr lang="ru-RU"/>
          </a:p>
        </p:txBody>
      </p:sp>
    </p:spTree>
  </p:cSld>
  <p:clrMapOvr>
    <a:masterClrMapping/>
  </p:clrMapOvr>
  <p:transition spd="med">
    <p:sndAc>
      <p:stSnd>
        <p:snd r:embed="rId1" name="applaus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F5B4674-7045-41F4-94BC-5292890BBAF2}"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A8051A-0727-4A67-9E7F-CD86A0B3684D}" type="slidenum">
              <a:rPr lang="ru-RU" smtClean="0"/>
              <a:pPr/>
              <a:t>‹#›</a:t>
            </a:fld>
            <a:endParaRPr lang="ru-RU"/>
          </a:p>
        </p:txBody>
      </p:sp>
    </p:spTree>
  </p:cSld>
  <p:clrMapOvr>
    <a:masterClrMapping/>
  </p:clrMapOvr>
  <p:transition spd="med">
    <p:sndAc>
      <p:stSnd>
        <p:snd r:embed="rId1" name="applaus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B4674-7045-41F4-94BC-5292890BBAF2}" type="datetimeFigureOut">
              <a:rPr lang="ru-RU" smtClean="0"/>
              <a:pPr/>
              <a:t>04.02.2015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8051A-0727-4A67-9E7F-CD86A0B3684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sndAc>
      <p:stSnd>
        <p:snd r:embed="rId13" name="applause.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035BD-4F07-46C6-991F-ADC07B5E4A45}" type="datetimeFigureOut">
              <a:rPr lang="ru-RU" smtClean="0"/>
              <a:pPr/>
              <a:t>04.02.2015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68A9D-CA61-402B-A209-F43E4105F4C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med">
    <p:sndAc>
      <p:stSnd>
        <p:snd r:embed="rId13" name="applause.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F5B4674-7045-41F4-94BC-5292890BBAF2}" type="datetimeFigureOut">
              <a:rPr lang="ru-RU" smtClean="0"/>
              <a:pPr/>
              <a:t>04.02.2015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DA8051A-0727-4A67-9E7F-CD86A0B3684D}"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660"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9.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385762" y="744174"/>
            <a:ext cx="8229600" cy="1143000"/>
          </a:xfrm>
        </p:spPr>
        <p:txBody>
          <a:bodyPr/>
          <a:lstStyle/>
          <a:p>
            <a:pPr algn="ctr"/>
            <a:r>
              <a:rPr lang="en-US" dirty="0" smtClean="0">
                <a:latin typeface="Arial" pitchFamily="34" charset="0"/>
                <a:cs typeface="Arial" pitchFamily="34" charset="0"/>
              </a:rPr>
              <a:t>What? Where? When?</a:t>
            </a:r>
            <a:endParaRPr lang="ru-RU" dirty="0">
              <a:latin typeface="Arial" pitchFamily="34" charset="0"/>
              <a:cs typeface="Arial" pitchFamily="34" charset="0"/>
            </a:endParaRPr>
          </a:p>
        </p:txBody>
      </p:sp>
      <p:pic>
        <p:nvPicPr>
          <p:cNvPr id="11266" name="Picture 2" descr="http://vokrugsveta.ru/photo/thumbnails/600/211.jpg"/>
          <p:cNvPicPr>
            <a:picLocks noChangeAspect="1" noChangeArrowheads="1"/>
          </p:cNvPicPr>
          <p:nvPr/>
        </p:nvPicPr>
        <p:blipFill>
          <a:blip r:embed="rId2"/>
          <a:srcRect/>
          <a:stretch>
            <a:fillRect/>
          </a:stretch>
        </p:blipFill>
        <p:spPr bwMode="auto">
          <a:xfrm>
            <a:off x="3263723" y="1916832"/>
            <a:ext cx="3089259" cy="3357586"/>
          </a:xfrm>
          <a:prstGeom prst="rect">
            <a:avLst/>
          </a:prstGeom>
          <a:noFill/>
        </p:spPr>
      </p:pic>
      <p:sp>
        <p:nvSpPr>
          <p:cNvPr id="5" name="TextBox 4"/>
          <p:cNvSpPr txBox="1"/>
          <p:nvPr/>
        </p:nvSpPr>
        <p:spPr>
          <a:xfrm>
            <a:off x="1115616" y="5429264"/>
            <a:ext cx="7385474" cy="369332"/>
          </a:xfrm>
          <a:prstGeom prst="rect">
            <a:avLst/>
          </a:prstGeom>
          <a:noFill/>
        </p:spPr>
        <p:txBody>
          <a:bodyPr wrap="square" rtlCol="0">
            <a:spAutoFit/>
          </a:bodyPr>
          <a:lstStyle/>
          <a:p>
            <a:r>
              <a:rPr lang="ru-RU" dirty="0" smtClean="0"/>
              <a:t>Презентацию подготовила: </a:t>
            </a:r>
            <a:r>
              <a:rPr lang="ru-RU" dirty="0" smtClean="0"/>
              <a:t>учитель английского языка </a:t>
            </a:r>
            <a:r>
              <a:rPr lang="ru-RU" dirty="0" err="1" smtClean="0"/>
              <a:t>Свищёва</a:t>
            </a:r>
            <a:r>
              <a:rPr lang="ru-RU" dirty="0" smtClean="0"/>
              <a:t> </a:t>
            </a:r>
            <a:r>
              <a:rPr lang="ru-RU" dirty="0" smtClean="0"/>
              <a:t>А.М.</a:t>
            </a:r>
            <a:endParaRPr lang="ru-RU" dirty="0"/>
          </a:p>
        </p:txBody>
      </p:sp>
      <p:sp>
        <p:nvSpPr>
          <p:cNvPr id="6" name="TextBox 5"/>
          <p:cNvSpPr txBox="1"/>
          <p:nvPr/>
        </p:nvSpPr>
        <p:spPr>
          <a:xfrm>
            <a:off x="3571868" y="5929330"/>
            <a:ext cx="1857388" cy="646331"/>
          </a:xfrm>
          <a:prstGeom prst="rect">
            <a:avLst/>
          </a:prstGeom>
          <a:noFill/>
        </p:spPr>
        <p:txBody>
          <a:bodyPr wrap="square" rtlCol="0">
            <a:spAutoFit/>
          </a:bodyPr>
          <a:lstStyle/>
          <a:p>
            <a:pPr algn="ctr"/>
            <a:r>
              <a:rPr lang="ru-RU" dirty="0" smtClean="0"/>
              <a:t>Тель-Авив</a:t>
            </a:r>
          </a:p>
          <a:p>
            <a:pPr algn="ctr"/>
            <a:r>
              <a:rPr lang="ru-RU" dirty="0" smtClean="0"/>
              <a:t>2015</a:t>
            </a:r>
            <a:endParaRPr lang="ru-RU" dirty="0"/>
          </a:p>
        </p:txBody>
      </p:sp>
      <p:sp>
        <p:nvSpPr>
          <p:cNvPr id="2" name="Прямоугольник 1"/>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London. St Paul's Cathedral. Лондон. Собор Святого Павла"/>
          <p:cNvPicPr>
            <a:picLocks noChangeAspect="1" noChangeArrowheads="1"/>
          </p:cNvPicPr>
          <p:nvPr/>
        </p:nvPicPr>
        <p:blipFill>
          <a:blip r:embed="rId2"/>
          <a:srcRect/>
          <a:stretch>
            <a:fillRect/>
          </a:stretch>
        </p:blipFill>
        <p:spPr bwMode="auto">
          <a:xfrm>
            <a:off x="6732240" y="4869160"/>
            <a:ext cx="2286000" cy="1743076"/>
          </a:xfrm>
          <a:prstGeom prst="rect">
            <a:avLst/>
          </a:prstGeom>
          <a:noFill/>
        </p:spPr>
      </p:pic>
      <p:sp>
        <p:nvSpPr>
          <p:cNvPr id="76803" name="Rectangle 3"/>
          <p:cNvSpPr>
            <a:spLocks noChangeArrowheads="1"/>
          </p:cNvSpPr>
          <p:nvPr/>
        </p:nvSpPr>
        <p:spPr bwMode="auto">
          <a:xfrm>
            <a:off x="142844" y="500042"/>
            <a:ext cx="2218325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St Paul's Cathedral is one of the most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famous buildings in the world. </a:t>
            </a:r>
            <a:endParaRPr kumimoji="0" lang="ru-RU" sz="28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There was once a Roman temple.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Since then there have been four different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Christian buildings. The first Christian church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a:t>
            </a:r>
            <a:r>
              <a:rPr lang="en-US" sz="2800" b="1" dirty="0" smtClean="0">
                <a:solidFill>
                  <a:schemeClr val="accent3">
                    <a:lumMod val="50000"/>
                  </a:schemeClr>
                </a:solidFill>
                <a:latin typeface="Arial" pitchFamily="34" charset="0"/>
                <a:ea typeface="Times New Roman" pitchFamily="18" charset="0"/>
                <a:cs typeface="Arial" pitchFamily="34" charset="0"/>
              </a:rPr>
              <a:t>b</a:t>
            </a:r>
            <a:r>
              <a:rPr kumimoji="0" lang="en-US" sz="28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eing made of wood was eventually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burnt down. It was rebuilt in stone but was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destroyed in a Viking invasion.  The third church,</a:t>
            </a: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was destroyed by fire again!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Who was  the cathedral's final architect.</a:t>
            </a:r>
            <a:r>
              <a:rPr kumimoji="0" lang="en-US" sz="2800" b="0" i="0" u="none" strike="noStrike" cap="none" normalizeH="0" baseline="0" dirty="0" smtClean="0">
                <a:ln>
                  <a:noFill/>
                </a:ln>
                <a:solidFill>
                  <a:srgbClr val="002060"/>
                </a:solidFill>
                <a:effectLst/>
                <a:latin typeface="Tahoma" pitchFamily="34" charset="0"/>
                <a:ea typeface="Calibri" pitchFamily="34" charset="0"/>
                <a:cs typeface="Tahoma" pitchFamily="34" charset="0"/>
              </a:rPr>
              <a:t> </a:t>
            </a: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Прямоугольник 3"/>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dissolve">
                                      <p:cBhvr>
                                        <p:cTn id="7" dur="1000"/>
                                        <p:tgtEl>
                                          <p:spTgt spid="7680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6803">
                                            <p:txEl>
                                              <p:pRg st="1" end="1"/>
                                            </p:txEl>
                                          </p:spTgt>
                                        </p:tgtEl>
                                        <p:attrNameLst>
                                          <p:attrName>style.visibility</p:attrName>
                                        </p:attrNameLst>
                                      </p:cBhvr>
                                      <p:to>
                                        <p:strVal val="visible"/>
                                      </p:to>
                                    </p:set>
                                    <p:animEffect transition="in" filter="dissolve">
                                      <p:cBhvr>
                                        <p:cTn id="10" dur="1000"/>
                                        <p:tgtEl>
                                          <p:spTgt spid="7680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Effect transition="in" filter="dissolve">
                                      <p:cBhvr>
                                        <p:cTn id="13" dur="1000"/>
                                        <p:tgtEl>
                                          <p:spTgt spid="7680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76803">
                                            <p:txEl>
                                              <p:pRg st="3" end="3"/>
                                            </p:txEl>
                                          </p:spTgt>
                                        </p:tgtEl>
                                        <p:attrNameLst>
                                          <p:attrName>style.visibility</p:attrName>
                                        </p:attrNameLst>
                                      </p:cBhvr>
                                      <p:to>
                                        <p:strVal val="visible"/>
                                      </p:to>
                                    </p:set>
                                    <p:animEffect transition="in" filter="dissolve">
                                      <p:cBhvr>
                                        <p:cTn id="16" dur="1000"/>
                                        <p:tgtEl>
                                          <p:spTgt spid="7680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76803">
                                            <p:txEl>
                                              <p:pRg st="4" end="4"/>
                                            </p:txEl>
                                          </p:spTgt>
                                        </p:tgtEl>
                                        <p:attrNameLst>
                                          <p:attrName>style.visibility</p:attrName>
                                        </p:attrNameLst>
                                      </p:cBhvr>
                                      <p:to>
                                        <p:strVal val="visible"/>
                                      </p:to>
                                    </p:set>
                                    <p:animEffect transition="in" filter="dissolve">
                                      <p:cBhvr>
                                        <p:cTn id="19" dur="1000"/>
                                        <p:tgtEl>
                                          <p:spTgt spid="7680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76803">
                                            <p:txEl>
                                              <p:pRg st="5" end="5"/>
                                            </p:txEl>
                                          </p:spTgt>
                                        </p:tgtEl>
                                        <p:attrNameLst>
                                          <p:attrName>style.visibility</p:attrName>
                                        </p:attrNameLst>
                                      </p:cBhvr>
                                      <p:to>
                                        <p:strVal val="visible"/>
                                      </p:to>
                                    </p:set>
                                    <p:animEffect transition="in" filter="dissolve">
                                      <p:cBhvr>
                                        <p:cTn id="22" dur="1000"/>
                                        <p:tgtEl>
                                          <p:spTgt spid="7680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76803">
                                            <p:txEl>
                                              <p:pRg st="6" end="6"/>
                                            </p:txEl>
                                          </p:spTgt>
                                        </p:tgtEl>
                                        <p:attrNameLst>
                                          <p:attrName>style.visibility</p:attrName>
                                        </p:attrNameLst>
                                      </p:cBhvr>
                                      <p:to>
                                        <p:strVal val="visible"/>
                                      </p:to>
                                    </p:set>
                                    <p:animEffect transition="in" filter="dissolve">
                                      <p:cBhvr>
                                        <p:cTn id="25" dur="1000"/>
                                        <p:tgtEl>
                                          <p:spTgt spid="76803">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76803">
                                            <p:txEl>
                                              <p:pRg st="7" end="7"/>
                                            </p:txEl>
                                          </p:spTgt>
                                        </p:tgtEl>
                                        <p:attrNameLst>
                                          <p:attrName>style.visibility</p:attrName>
                                        </p:attrNameLst>
                                      </p:cBhvr>
                                      <p:to>
                                        <p:strVal val="visible"/>
                                      </p:to>
                                    </p:set>
                                    <p:animEffect transition="in" filter="dissolve">
                                      <p:cBhvr>
                                        <p:cTn id="28" dur="1000"/>
                                        <p:tgtEl>
                                          <p:spTgt spid="76803">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76803">
                                            <p:txEl>
                                              <p:pRg st="8" end="8"/>
                                            </p:txEl>
                                          </p:spTgt>
                                        </p:tgtEl>
                                        <p:attrNameLst>
                                          <p:attrName>style.visibility</p:attrName>
                                        </p:attrNameLst>
                                      </p:cBhvr>
                                      <p:to>
                                        <p:strVal val="visible"/>
                                      </p:to>
                                    </p:set>
                                    <p:animEffect transition="in" filter="dissolve">
                                      <p:cBhvr>
                                        <p:cTn id="31" dur="1000"/>
                                        <p:tgtEl>
                                          <p:spTgt spid="76803">
                                            <p:txEl>
                                              <p:pRg st="8" end="8"/>
                                            </p:txEl>
                                          </p:spTgt>
                                        </p:tgtEl>
                                      </p:cBhvr>
                                    </p:animEffect>
                                  </p:childTnLst>
                                </p:cTn>
                              </p:par>
                            </p:childTnLst>
                          </p:cTn>
                        </p:par>
                        <p:par>
                          <p:cTn id="32" fill="hold">
                            <p:stCondLst>
                              <p:cond delay="1000"/>
                            </p:stCondLst>
                            <p:childTnLst>
                              <p:par>
                                <p:cTn id="33" presetID="9" presetClass="entr" presetSubtype="0" fill="hold" nodeType="afterEffect">
                                  <p:stCondLst>
                                    <p:cond delay="0"/>
                                  </p:stCondLst>
                                  <p:childTnLst>
                                    <p:set>
                                      <p:cBhvr>
                                        <p:cTn id="34" dur="1" fill="hold">
                                          <p:stCondLst>
                                            <p:cond delay="0"/>
                                          </p:stCondLst>
                                        </p:cTn>
                                        <p:tgtEl>
                                          <p:spTgt spid="76803">
                                            <p:txEl>
                                              <p:pRg st="10" end="10"/>
                                            </p:txEl>
                                          </p:spTgt>
                                        </p:tgtEl>
                                        <p:attrNameLst>
                                          <p:attrName>style.visibility</p:attrName>
                                        </p:attrNameLst>
                                      </p:cBhvr>
                                      <p:to>
                                        <p:strVal val="visible"/>
                                      </p:to>
                                    </p:set>
                                    <p:animEffect transition="in" filter="dissolve">
                                      <p:cBhvr>
                                        <p:cTn id="35" dur="1000"/>
                                        <p:tgtEl>
                                          <p:spTgt spid="76803">
                                            <p:txEl>
                                              <p:pRg st="10" end="10"/>
                                            </p:txEl>
                                          </p:spTgt>
                                        </p:tgtEl>
                                      </p:cBhvr>
                                    </p:animEffect>
                                  </p:childTnLst>
                                </p:cTn>
                              </p:par>
                            </p:childTnLst>
                          </p:cTn>
                        </p:par>
                        <p:par>
                          <p:cTn id="36" fill="hold">
                            <p:stCondLst>
                              <p:cond delay="2000"/>
                            </p:stCondLst>
                            <p:childTnLst>
                              <p:par>
                                <p:cTn id="37" presetID="53" presetClass="entr" presetSubtype="0" fill="hold" nodeType="afterEffect">
                                  <p:stCondLst>
                                    <p:cond delay="0"/>
                                  </p:stCondLst>
                                  <p:childTnLst>
                                    <p:set>
                                      <p:cBhvr>
                                        <p:cTn id="38" dur="1" fill="hold">
                                          <p:stCondLst>
                                            <p:cond delay="0"/>
                                          </p:stCondLst>
                                        </p:cTn>
                                        <p:tgtEl>
                                          <p:spTgt spid="76802"/>
                                        </p:tgtEl>
                                        <p:attrNameLst>
                                          <p:attrName>style.visibility</p:attrName>
                                        </p:attrNameLst>
                                      </p:cBhvr>
                                      <p:to>
                                        <p:strVal val="visible"/>
                                      </p:to>
                                    </p:set>
                                    <p:anim calcmode="lin" valueType="num">
                                      <p:cBhvr>
                                        <p:cTn id="39" dur="1000" fill="hold"/>
                                        <p:tgtEl>
                                          <p:spTgt spid="76802"/>
                                        </p:tgtEl>
                                        <p:attrNameLst>
                                          <p:attrName>ppt_w</p:attrName>
                                        </p:attrNameLst>
                                      </p:cBhvr>
                                      <p:tavLst>
                                        <p:tav tm="0">
                                          <p:val>
                                            <p:fltVal val="0"/>
                                          </p:val>
                                        </p:tav>
                                        <p:tav tm="100000">
                                          <p:val>
                                            <p:strVal val="#ppt_w"/>
                                          </p:val>
                                        </p:tav>
                                      </p:tavLst>
                                    </p:anim>
                                    <p:anim calcmode="lin" valueType="num">
                                      <p:cBhvr>
                                        <p:cTn id="40" dur="1000" fill="hold"/>
                                        <p:tgtEl>
                                          <p:spTgt spid="76802"/>
                                        </p:tgtEl>
                                        <p:attrNameLst>
                                          <p:attrName>ppt_h</p:attrName>
                                        </p:attrNameLst>
                                      </p:cBhvr>
                                      <p:tavLst>
                                        <p:tav tm="0">
                                          <p:val>
                                            <p:fltVal val="0"/>
                                          </p:val>
                                        </p:tav>
                                        <p:tav tm="100000">
                                          <p:val>
                                            <p:strVal val="#ppt_h"/>
                                          </p:val>
                                        </p:tav>
                                      </p:tavLst>
                                    </p:anim>
                                    <p:animEffect transition="in" filter="fade">
                                      <p:cBhvr>
                                        <p:cTn id="41" dur="10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i.dailymail.co.uk/i/pix/2010/12/21/article-1340602-0C7AEF8C000005DC-894_634x598.jpg"/>
          <p:cNvPicPr>
            <a:picLocks noChangeAspect="1" noChangeArrowheads="1"/>
          </p:cNvPicPr>
          <p:nvPr/>
        </p:nvPicPr>
        <p:blipFill>
          <a:blip r:embed="rId2"/>
          <a:srcRect/>
          <a:stretch>
            <a:fillRect/>
          </a:stretch>
        </p:blipFill>
        <p:spPr bwMode="auto">
          <a:xfrm>
            <a:off x="1142976" y="838586"/>
            <a:ext cx="5301232" cy="5000216"/>
          </a:xfrm>
          <a:prstGeom prst="rect">
            <a:avLst/>
          </a:prstGeom>
          <a:noFill/>
        </p:spPr>
      </p:pic>
      <p:sp>
        <p:nvSpPr>
          <p:cNvPr id="3" name="TextBox 2"/>
          <p:cNvSpPr txBox="1"/>
          <p:nvPr/>
        </p:nvSpPr>
        <p:spPr>
          <a:xfrm>
            <a:off x="1357290" y="6143644"/>
            <a:ext cx="4301755"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Sir Christopher Wren</a:t>
            </a:r>
            <a:endParaRPr lang="ru-RU" sz="3200" b="1" dirty="0">
              <a:solidFill>
                <a:srgbClr val="FF0000"/>
              </a:solidFill>
              <a:latin typeface="Arial" pitchFamily="34" charset="0"/>
              <a:cs typeface="Arial" pitchFamily="34" charset="0"/>
            </a:endParaRPr>
          </a:p>
        </p:txBody>
      </p:sp>
      <p:sp>
        <p:nvSpPr>
          <p:cNvPr id="4" name="Прямоугольник 3"/>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1000" fill="hold"/>
                                        <p:tgtEl>
                                          <p:spTgt spid="79874"/>
                                        </p:tgtEl>
                                        <p:attrNameLst>
                                          <p:attrName>ppt_w</p:attrName>
                                        </p:attrNameLst>
                                      </p:cBhvr>
                                      <p:tavLst>
                                        <p:tav tm="0">
                                          <p:val>
                                            <p:fltVal val="0"/>
                                          </p:val>
                                        </p:tav>
                                        <p:tav tm="100000">
                                          <p:val>
                                            <p:strVal val="#ppt_w"/>
                                          </p:val>
                                        </p:tav>
                                      </p:tavLst>
                                    </p:anim>
                                    <p:anim calcmode="lin" valueType="num">
                                      <p:cBhvr>
                                        <p:cTn id="8" dur="1000" fill="hold"/>
                                        <p:tgtEl>
                                          <p:spTgt spid="79874"/>
                                        </p:tgtEl>
                                        <p:attrNameLst>
                                          <p:attrName>ppt_h</p:attrName>
                                        </p:attrNameLst>
                                      </p:cBhvr>
                                      <p:tavLst>
                                        <p:tav tm="0">
                                          <p:val>
                                            <p:fltVal val="0"/>
                                          </p:val>
                                        </p:tav>
                                        <p:tav tm="100000">
                                          <p:val>
                                            <p:strVal val="#ppt_h"/>
                                          </p:val>
                                        </p:tav>
                                      </p:tavLst>
                                    </p:anim>
                                    <p:animEffect transition="in" filter="fade">
                                      <p:cBhvr>
                                        <p:cTn id="9" dur="1000"/>
                                        <p:tgtEl>
                                          <p:spTgt spid="7987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7422" y="1357298"/>
            <a:ext cx="4500578" cy="3539430"/>
          </a:xfrm>
          <a:prstGeom prst="rect">
            <a:avLst/>
          </a:prstGeom>
        </p:spPr>
        <p:txBody>
          <a:bodyPr wrap="square">
            <a:spAutoFit/>
          </a:bodyPr>
          <a:lstStyle/>
          <a:p>
            <a:r>
              <a:rPr lang="en-US" sz="3200" b="1" dirty="0" smtClean="0">
                <a:solidFill>
                  <a:schemeClr val="accent2">
                    <a:lumMod val="50000"/>
                  </a:schemeClr>
                </a:solidFill>
              </a:rPr>
              <a:t>An African tribe </a:t>
            </a:r>
            <a:r>
              <a:rPr lang="en-US" sz="3200" b="1" dirty="0" err="1" smtClean="0">
                <a:solidFill>
                  <a:schemeClr val="accent2">
                    <a:lumMod val="50000"/>
                  </a:schemeClr>
                </a:solidFill>
              </a:rPr>
              <a:t>Suahili</a:t>
            </a:r>
            <a:r>
              <a:rPr lang="en-US" sz="3200" b="1" dirty="0" smtClean="0">
                <a:solidFill>
                  <a:schemeClr val="accent2">
                    <a:lumMod val="50000"/>
                  </a:schemeClr>
                </a:solidFill>
              </a:rPr>
              <a:t> has a legend about the first man who walks down the sky on earth.</a:t>
            </a:r>
          </a:p>
          <a:p>
            <a:endParaRPr lang="en-US" sz="3200" b="1" dirty="0" smtClean="0">
              <a:solidFill>
                <a:schemeClr val="accent2">
                  <a:lumMod val="50000"/>
                </a:schemeClr>
              </a:solidFill>
            </a:endParaRPr>
          </a:p>
          <a:p>
            <a:r>
              <a:rPr lang="en-US" sz="3200" b="1" i="1" dirty="0" smtClean="0">
                <a:solidFill>
                  <a:srgbClr val="00B0F0"/>
                </a:solidFill>
              </a:rPr>
              <a:t>What creature </a:t>
            </a:r>
            <a:r>
              <a:rPr lang="en-US" sz="3200" b="1" i="1" dirty="0" smtClean="0">
                <a:solidFill>
                  <a:schemeClr val="accent2">
                    <a:lumMod val="50000"/>
                  </a:schemeClr>
                </a:solidFill>
              </a:rPr>
              <a:t>helped him to do it?</a:t>
            </a:r>
          </a:p>
        </p:txBody>
      </p:sp>
      <p:sp>
        <p:nvSpPr>
          <p:cNvPr id="3" name="Прямоугольник 2"/>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animalworld.com.ua/images/2011/March/Animals/Giraffa/Giraffa_8.jpg"/>
          <p:cNvPicPr>
            <a:picLocks noChangeAspect="1" noChangeArrowheads="1"/>
          </p:cNvPicPr>
          <p:nvPr/>
        </p:nvPicPr>
        <p:blipFill>
          <a:blip r:embed="rId2"/>
          <a:srcRect/>
          <a:stretch>
            <a:fillRect/>
          </a:stretch>
        </p:blipFill>
        <p:spPr bwMode="auto">
          <a:xfrm>
            <a:off x="3462534" y="711034"/>
            <a:ext cx="3896149" cy="5805264"/>
          </a:xfrm>
          <a:prstGeom prst="rect">
            <a:avLst/>
          </a:prstGeom>
          <a:noFill/>
        </p:spPr>
      </p:pic>
      <p:sp>
        <p:nvSpPr>
          <p:cNvPr id="3" name="Прямоугольник 2"/>
          <p:cNvSpPr/>
          <p:nvPr/>
        </p:nvSpPr>
        <p:spPr>
          <a:xfrm>
            <a:off x="4089175" y="3244334"/>
            <a:ext cx="965649" cy="369332"/>
          </a:xfrm>
          <a:prstGeom prst="rect">
            <a:avLst/>
          </a:prstGeom>
        </p:spPr>
        <p:txBody>
          <a:bodyPr wrap="none">
            <a:spAutoFit/>
          </a:bodyPr>
          <a:lstStyle/>
          <a:p>
            <a:r>
              <a:rPr lang="en-US" u="sng" dirty="0" smtClean="0">
                <a:solidFill>
                  <a:schemeClr val="accent2">
                    <a:lumMod val="75000"/>
                  </a:schemeClr>
                </a:solidFill>
              </a:rPr>
              <a:t>A giraffe</a:t>
            </a:r>
            <a:endParaRPr lang="ru-RU" dirty="0"/>
          </a:p>
        </p:txBody>
      </p:sp>
      <p:sp>
        <p:nvSpPr>
          <p:cNvPr id="4" name="Прямоугольник 3"/>
          <p:cNvSpPr/>
          <p:nvPr/>
        </p:nvSpPr>
        <p:spPr>
          <a:xfrm>
            <a:off x="214282" y="2285992"/>
            <a:ext cx="2930776" cy="523220"/>
          </a:xfrm>
          <a:prstGeom prst="rect">
            <a:avLst/>
          </a:prstGeom>
        </p:spPr>
        <p:txBody>
          <a:bodyPr wrap="square">
            <a:spAutoFit/>
          </a:bodyPr>
          <a:lstStyle/>
          <a:p>
            <a:pPr lvl="0"/>
            <a:r>
              <a:rPr lang="en-US" sz="2800" b="1" dirty="0" smtClean="0">
                <a:solidFill>
                  <a:srgbClr val="C0504D">
                    <a:lumMod val="75000"/>
                  </a:srgbClr>
                </a:solidFill>
              </a:rPr>
              <a:t>A giraffe</a:t>
            </a:r>
            <a:endParaRPr lang="ru-RU" sz="2800" b="1" dirty="0">
              <a:solidFill>
                <a:prstClr val="black"/>
              </a:solidFill>
            </a:endParaRPr>
          </a:p>
        </p:txBody>
      </p:sp>
      <p:sp>
        <p:nvSpPr>
          <p:cNvPr id="5" name="Прямоугольник 4"/>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6082"/>
                                        </p:tgtEl>
                                        <p:attrNameLst>
                                          <p:attrName>style.visibility</p:attrName>
                                        </p:attrNameLst>
                                      </p:cBhvr>
                                      <p:to>
                                        <p:strVal val="visible"/>
                                      </p:to>
                                    </p:set>
                                    <p:anim calcmode="lin" valueType="num">
                                      <p:cBhvr>
                                        <p:cTn id="7" dur="2000" fill="hold"/>
                                        <p:tgtEl>
                                          <p:spTgt spid="46082"/>
                                        </p:tgtEl>
                                        <p:attrNameLst>
                                          <p:attrName>ppt_w</p:attrName>
                                        </p:attrNameLst>
                                      </p:cBhvr>
                                      <p:tavLst>
                                        <p:tav tm="0">
                                          <p:val>
                                            <p:fltVal val="0"/>
                                          </p:val>
                                        </p:tav>
                                        <p:tav tm="100000">
                                          <p:val>
                                            <p:strVal val="#ppt_w"/>
                                          </p:val>
                                        </p:tav>
                                      </p:tavLst>
                                    </p:anim>
                                    <p:anim calcmode="lin" valueType="num">
                                      <p:cBhvr>
                                        <p:cTn id="8" dur="2000" fill="hold"/>
                                        <p:tgtEl>
                                          <p:spTgt spid="46082"/>
                                        </p:tgtEl>
                                        <p:attrNameLst>
                                          <p:attrName>ppt_h</p:attrName>
                                        </p:attrNameLst>
                                      </p:cBhvr>
                                      <p:tavLst>
                                        <p:tav tm="0">
                                          <p:val>
                                            <p:fltVal val="0"/>
                                          </p:val>
                                        </p:tav>
                                        <p:tav tm="100000">
                                          <p:val>
                                            <p:strVal val="#ppt_h"/>
                                          </p:val>
                                        </p:tav>
                                      </p:tavLst>
                                    </p:anim>
                                    <p:anim calcmode="lin" valueType="num">
                                      <p:cBhvr>
                                        <p:cTn id="9" dur="2000" fill="hold"/>
                                        <p:tgtEl>
                                          <p:spTgt spid="46082"/>
                                        </p:tgtEl>
                                        <p:attrNameLst>
                                          <p:attrName>style.rotation</p:attrName>
                                        </p:attrNameLst>
                                      </p:cBhvr>
                                      <p:tavLst>
                                        <p:tav tm="0">
                                          <p:val>
                                            <p:fltVal val="90"/>
                                          </p:val>
                                        </p:tav>
                                        <p:tav tm="100000">
                                          <p:val>
                                            <p:fltVal val="0"/>
                                          </p:val>
                                        </p:tav>
                                      </p:tavLst>
                                    </p:anim>
                                    <p:animEffect transition="in" filter="fade">
                                      <p:cBhvr>
                                        <p:cTn id="10" dur="2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60" y="928670"/>
            <a:ext cx="4572000" cy="4401205"/>
          </a:xfrm>
          <a:prstGeom prst="rect">
            <a:avLst/>
          </a:prstGeom>
        </p:spPr>
        <p:txBody>
          <a:bodyPr>
            <a:spAutoFit/>
          </a:bodyPr>
          <a:lstStyle/>
          <a:p>
            <a:r>
              <a:rPr lang="en-US" sz="2800" b="1" dirty="0" smtClean="0">
                <a:solidFill>
                  <a:schemeClr val="accent2">
                    <a:lumMod val="50000"/>
                  </a:schemeClr>
                </a:solidFill>
              </a:rPr>
              <a:t>The English say that even after a long practice they can’t pronounce </a:t>
            </a:r>
            <a:r>
              <a:rPr lang="en-US" sz="2800" b="1" dirty="0" smtClean="0">
                <a:solidFill>
                  <a:srgbClr val="00B0F0"/>
                </a:solidFill>
              </a:rPr>
              <a:t>this Russian phrase </a:t>
            </a:r>
            <a:r>
              <a:rPr lang="en-US" sz="2800" b="1" dirty="0" smtClean="0">
                <a:solidFill>
                  <a:schemeClr val="accent2">
                    <a:lumMod val="50000"/>
                  </a:schemeClr>
                </a:solidFill>
              </a:rPr>
              <a:t>in a right way. At the best in result they have something that can be translated in Russian as “</a:t>
            </a:r>
            <a:r>
              <a:rPr lang="ru-RU" sz="2800" b="1" dirty="0" smtClean="0">
                <a:solidFill>
                  <a:schemeClr val="accent2">
                    <a:lumMod val="50000"/>
                  </a:schemeClr>
                </a:solidFill>
              </a:rPr>
              <a:t>жёлто-голубой автобус</a:t>
            </a:r>
            <a:r>
              <a:rPr lang="en-US" sz="2800" b="1" dirty="0" smtClean="0">
                <a:solidFill>
                  <a:schemeClr val="accent2">
                    <a:lumMod val="50000"/>
                  </a:schemeClr>
                </a:solidFill>
              </a:rPr>
              <a:t>”</a:t>
            </a:r>
            <a:r>
              <a:rPr lang="ru-RU" sz="2800" b="1" dirty="0" smtClean="0">
                <a:solidFill>
                  <a:schemeClr val="accent2">
                    <a:lumMod val="50000"/>
                  </a:schemeClr>
                </a:solidFill>
              </a:rPr>
              <a:t>. </a:t>
            </a:r>
            <a:endParaRPr lang="en-US" sz="2800" b="1" dirty="0" smtClean="0">
              <a:solidFill>
                <a:schemeClr val="accent2">
                  <a:lumMod val="50000"/>
                </a:schemeClr>
              </a:solidFill>
            </a:endParaRPr>
          </a:p>
          <a:p>
            <a:endParaRPr lang="en-US" sz="2800" b="1" dirty="0" smtClean="0">
              <a:solidFill>
                <a:schemeClr val="accent2">
                  <a:lumMod val="50000"/>
                </a:schemeClr>
              </a:solidFill>
            </a:endParaRPr>
          </a:p>
          <a:p>
            <a:r>
              <a:rPr lang="en-US" sz="2800" b="1" i="1" dirty="0" smtClean="0">
                <a:solidFill>
                  <a:srgbClr val="002060"/>
                </a:solidFill>
              </a:rPr>
              <a:t>What is this phrase? </a:t>
            </a:r>
            <a:endParaRPr lang="ru-RU" sz="2800" b="1" dirty="0">
              <a:solidFill>
                <a:srgbClr val="002060"/>
              </a:solidFill>
            </a:endParaRPr>
          </a:p>
        </p:txBody>
      </p:sp>
      <p:sp>
        <p:nvSpPr>
          <p:cNvPr id="3" name="Прямоугольник 2"/>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pic.fotico.ru/62/851/7385162.jpg"/>
          <p:cNvPicPr>
            <a:picLocks noChangeAspect="1" noChangeArrowheads="1"/>
          </p:cNvPicPr>
          <p:nvPr/>
        </p:nvPicPr>
        <p:blipFill>
          <a:blip r:embed="rId2"/>
          <a:srcRect/>
          <a:stretch>
            <a:fillRect/>
          </a:stretch>
        </p:blipFill>
        <p:spPr bwMode="auto">
          <a:xfrm>
            <a:off x="3714745" y="653076"/>
            <a:ext cx="4457656" cy="4466589"/>
          </a:xfrm>
          <a:prstGeom prst="rect">
            <a:avLst/>
          </a:prstGeom>
          <a:noFill/>
        </p:spPr>
      </p:pic>
      <p:sp>
        <p:nvSpPr>
          <p:cNvPr id="7" name="Прямоугольник 6"/>
          <p:cNvSpPr/>
          <p:nvPr/>
        </p:nvSpPr>
        <p:spPr>
          <a:xfrm>
            <a:off x="571472" y="5286388"/>
            <a:ext cx="3468065" cy="461665"/>
          </a:xfrm>
          <a:prstGeom prst="rect">
            <a:avLst/>
          </a:prstGeom>
        </p:spPr>
        <p:txBody>
          <a:bodyPr wrap="none">
            <a:spAutoFit/>
          </a:bodyPr>
          <a:lstStyle/>
          <a:p>
            <a:r>
              <a:rPr lang="en-US" sz="2400" b="1" dirty="0" smtClean="0">
                <a:solidFill>
                  <a:srgbClr val="FF0000"/>
                </a:solidFill>
              </a:rPr>
              <a:t>I love you (</a:t>
            </a:r>
            <a:r>
              <a:rPr lang="ru-RU" sz="2400" b="1" dirty="0" smtClean="0">
                <a:solidFill>
                  <a:srgbClr val="FF0000"/>
                </a:solidFill>
              </a:rPr>
              <a:t>Я люблю Вас</a:t>
            </a:r>
            <a:r>
              <a:rPr lang="en-US" sz="2400" b="1" dirty="0" smtClean="0">
                <a:solidFill>
                  <a:srgbClr val="FF0000"/>
                </a:solidFill>
              </a:rPr>
              <a:t>)</a:t>
            </a:r>
            <a:r>
              <a:rPr lang="ru-RU" sz="2400" b="1" u="sng" dirty="0" smtClean="0">
                <a:solidFill>
                  <a:srgbClr val="FF0000"/>
                </a:solidFill>
              </a:rPr>
              <a:t>.</a:t>
            </a:r>
            <a:endParaRPr lang="ru-RU" sz="2400" b="1" dirty="0">
              <a:solidFill>
                <a:srgbClr val="FF0000"/>
              </a:solidFill>
            </a:endParaRPr>
          </a:p>
        </p:txBody>
      </p:sp>
      <p:sp>
        <p:nvSpPr>
          <p:cNvPr id="4" name="Прямоугольник 3"/>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8130"/>
                                        </p:tgtEl>
                                        <p:attrNameLst>
                                          <p:attrName>style.visibility</p:attrName>
                                        </p:attrNameLst>
                                      </p:cBhvr>
                                      <p:to>
                                        <p:strVal val="visible"/>
                                      </p:to>
                                    </p:set>
                                    <p:anim calcmode="lin" valueType="num">
                                      <p:cBhvr>
                                        <p:cTn id="7" dur="1000" fill="hold"/>
                                        <p:tgtEl>
                                          <p:spTgt spid="48130"/>
                                        </p:tgtEl>
                                        <p:attrNameLst>
                                          <p:attrName>ppt_w</p:attrName>
                                        </p:attrNameLst>
                                      </p:cBhvr>
                                      <p:tavLst>
                                        <p:tav tm="0">
                                          <p:val>
                                            <p:fltVal val="0"/>
                                          </p:val>
                                        </p:tav>
                                        <p:tav tm="100000">
                                          <p:val>
                                            <p:strVal val="#ppt_w"/>
                                          </p:val>
                                        </p:tav>
                                      </p:tavLst>
                                    </p:anim>
                                    <p:anim calcmode="lin" valueType="num">
                                      <p:cBhvr>
                                        <p:cTn id="8" dur="1000" fill="hold"/>
                                        <p:tgtEl>
                                          <p:spTgt spid="48130"/>
                                        </p:tgtEl>
                                        <p:attrNameLst>
                                          <p:attrName>ppt_h</p:attrName>
                                        </p:attrNameLst>
                                      </p:cBhvr>
                                      <p:tavLst>
                                        <p:tav tm="0">
                                          <p:val>
                                            <p:fltVal val="0"/>
                                          </p:val>
                                        </p:tav>
                                        <p:tav tm="100000">
                                          <p:val>
                                            <p:strVal val="#ppt_h"/>
                                          </p:val>
                                        </p:tav>
                                      </p:tavLst>
                                    </p:anim>
                                    <p:anim calcmode="lin" valueType="num">
                                      <p:cBhvr>
                                        <p:cTn id="9" dur="1000" fill="hold"/>
                                        <p:tgtEl>
                                          <p:spTgt spid="48130"/>
                                        </p:tgtEl>
                                        <p:attrNameLst>
                                          <p:attrName>style.rotation</p:attrName>
                                        </p:attrNameLst>
                                      </p:cBhvr>
                                      <p:tavLst>
                                        <p:tav tm="0">
                                          <p:val>
                                            <p:fltVal val="90"/>
                                          </p:val>
                                        </p:tav>
                                        <p:tav tm="100000">
                                          <p:val>
                                            <p:fltVal val="0"/>
                                          </p:val>
                                        </p:tav>
                                      </p:tavLst>
                                    </p:anim>
                                    <p:animEffect transition="in" filter="fade">
                                      <p:cBhvr>
                                        <p:cTn id="10" dur="1000"/>
                                        <p:tgtEl>
                                          <p:spTgt spid="481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16" y="764704"/>
            <a:ext cx="4857768" cy="4832092"/>
          </a:xfrm>
          <a:prstGeom prst="rect">
            <a:avLst/>
          </a:prstGeom>
        </p:spPr>
        <p:txBody>
          <a:bodyPr wrap="square">
            <a:spAutoFit/>
          </a:bodyPr>
          <a:lstStyle/>
          <a:p>
            <a:r>
              <a:rPr lang="en-US" sz="2800" b="1" dirty="0" smtClean="0">
                <a:solidFill>
                  <a:schemeClr val="accent2">
                    <a:lumMod val="50000"/>
                  </a:schemeClr>
                </a:solidFill>
              </a:rPr>
              <a:t>French playwright </a:t>
            </a:r>
            <a:r>
              <a:rPr lang="en-US" sz="2800" b="1" dirty="0" err="1" smtClean="0">
                <a:solidFill>
                  <a:schemeClr val="accent2">
                    <a:lumMod val="50000"/>
                  </a:schemeClr>
                </a:solidFill>
              </a:rPr>
              <a:t>D’Ecurcel</a:t>
            </a:r>
            <a:r>
              <a:rPr lang="en-US" sz="2800" b="1" dirty="0" smtClean="0">
                <a:solidFill>
                  <a:schemeClr val="accent2">
                    <a:lumMod val="50000"/>
                  </a:schemeClr>
                </a:solidFill>
              </a:rPr>
              <a:t> thought that </a:t>
            </a:r>
            <a:r>
              <a:rPr lang="en-US" sz="2800" b="1" dirty="0" smtClean="0">
                <a:solidFill>
                  <a:srgbClr val="00B0F0"/>
                </a:solidFill>
              </a:rPr>
              <a:t>it</a:t>
            </a:r>
            <a:r>
              <a:rPr lang="en-US" sz="2800" b="1" dirty="0" smtClean="0">
                <a:solidFill>
                  <a:schemeClr val="accent2">
                    <a:lumMod val="50000"/>
                  </a:schemeClr>
                </a:solidFill>
              </a:rPr>
              <a:t> was the mean</a:t>
            </a:r>
            <a:r>
              <a:rPr lang="ru-RU" sz="2800" b="1" dirty="0" smtClean="0">
                <a:solidFill>
                  <a:schemeClr val="accent2">
                    <a:lumMod val="50000"/>
                  </a:schemeClr>
                </a:solidFill>
              </a:rPr>
              <a:t>(средство)</a:t>
            </a:r>
            <a:r>
              <a:rPr lang="en-US" sz="2800" b="1" dirty="0" smtClean="0">
                <a:solidFill>
                  <a:schemeClr val="accent2">
                    <a:lumMod val="50000"/>
                  </a:schemeClr>
                </a:solidFill>
              </a:rPr>
              <a:t> for the rich and the aim for the poor. </a:t>
            </a:r>
            <a:r>
              <a:rPr lang="en-US" sz="2800" b="1" dirty="0" err="1" smtClean="0">
                <a:solidFill>
                  <a:schemeClr val="accent2">
                    <a:lumMod val="50000"/>
                  </a:schemeClr>
                </a:solidFill>
              </a:rPr>
              <a:t>Alexandre</a:t>
            </a:r>
            <a:r>
              <a:rPr lang="en-US" sz="2800" b="1" dirty="0" smtClean="0">
                <a:solidFill>
                  <a:schemeClr val="accent2">
                    <a:lumMod val="50000"/>
                  </a:schemeClr>
                </a:solidFill>
              </a:rPr>
              <a:t> Dumas (son) was sure that </a:t>
            </a:r>
            <a:r>
              <a:rPr lang="en-US" sz="2800" b="1" dirty="0" smtClean="0">
                <a:solidFill>
                  <a:srgbClr val="00B0F0"/>
                </a:solidFill>
              </a:rPr>
              <a:t>it</a:t>
            </a:r>
            <a:r>
              <a:rPr lang="en-US" sz="2800" b="1" dirty="0" smtClean="0">
                <a:solidFill>
                  <a:schemeClr val="accent2">
                    <a:lumMod val="50000"/>
                  </a:schemeClr>
                </a:solidFill>
              </a:rPr>
              <a:t> was a good servant and a bad master. </a:t>
            </a:r>
            <a:r>
              <a:rPr lang="en-US" sz="2800" b="1" dirty="0" err="1" smtClean="0">
                <a:solidFill>
                  <a:schemeClr val="accent2">
                    <a:lumMod val="50000"/>
                  </a:schemeClr>
                </a:solidFill>
              </a:rPr>
              <a:t>Belinsky</a:t>
            </a:r>
            <a:r>
              <a:rPr lang="en-US" sz="2800" b="1" dirty="0" smtClean="0">
                <a:solidFill>
                  <a:schemeClr val="accent2">
                    <a:lumMod val="50000"/>
                  </a:schemeClr>
                </a:solidFill>
              </a:rPr>
              <a:t> called </a:t>
            </a:r>
            <a:r>
              <a:rPr lang="en-US" sz="2800" b="1" dirty="0" smtClean="0">
                <a:solidFill>
                  <a:srgbClr val="00B0F0"/>
                </a:solidFill>
              </a:rPr>
              <a:t>it</a:t>
            </a:r>
            <a:r>
              <a:rPr lang="en-US" sz="2800" b="1" dirty="0" smtClean="0">
                <a:solidFill>
                  <a:schemeClr val="accent2">
                    <a:lumMod val="50000"/>
                  </a:schemeClr>
                </a:solidFill>
              </a:rPr>
              <a:t> “the sun of life and without it life is difficult dark and cold”.</a:t>
            </a:r>
          </a:p>
          <a:p>
            <a:r>
              <a:rPr lang="en-US" sz="2800" b="1" i="1" dirty="0" smtClean="0">
                <a:solidFill>
                  <a:srgbClr val="002060"/>
                </a:solidFill>
              </a:rPr>
              <a:t>What is it?</a:t>
            </a:r>
            <a:endParaRPr lang="ru-RU" sz="2800" b="1" dirty="0">
              <a:solidFill>
                <a:srgbClr val="002060"/>
              </a:solidFill>
            </a:endParaRPr>
          </a:p>
        </p:txBody>
      </p:sp>
      <p:sp>
        <p:nvSpPr>
          <p:cNvPr id="3" name="Прямоугольник 2"/>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mediasubs.ru/group/uploads/zv/zvyozdnyij-put/image2/NmExNGQ4N.jpg"/>
          <p:cNvPicPr>
            <a:picLocks noChangeAspect="1" noChangeArrowheads="1"/>
          </p:cNvPicPr>
          <p:nvPr/>
        </p:nvPicPr>
        <p:blipFill>
          <a:blip r:embed="rId2"/>
          <a:srcRect/>
          <a:stretch>
            <a:fillRect/>
          </a:stretch>
        </p:blipFill>
        <p:spPr bwMode="auto">
          <a:xfrm>
            <a:off x="67944" y="692696"/>
            <a:ext cx="4810122" cy="3603220"/>
          </a:xfrm>
          <a:prstGeom prst="rect">
            <a:avLst/>
          </a:prstGeom>
          <a:noFill/>
        </p:spPr>
      </p:pic>
      <p:pic>
        <p:nvPicPr>
          <p:cNvPr id="54276" name="Picture 4" descr="http://cs411421.vk.me/v411421187/4992/7wWmX4PYZ0M.jpg"/>
          <p:cNvPicPr>
            <a:picLocks noChangeAspect="1" noChangeArrowheads="1"/>
          </p:cNvPicPr>
          <p:nvPr/>
        </p:nvPicPr>
        <p:blipFill rotWithShape="1">
          <a:blip r:embed="rId3"/>
          <a:srcRect l="1867" t="2162" r="2390" b="3098"/>
          <a:stretch/>
        </p:blipFill>
        <p:spPr bwMode="auto">
          <a:xfrm>
            <a:off x="3812146" y="2588654"/>
            <a:ext cx="4997003" cy="4134118"/>
          </a:xfrm>
          <a:prstGeom prst="rect">
            <a:avLst/>
          </a:prstGeom>
          <a:noFill/>
        </p:spPr>
      </p:pic>
      <p:sp>
        <p:nvSpPr>
          <p:cNvPr id="7" name="Прямоугольник 6"/>
          <p:cNvSpPr/>
          <p:nvPr/>
        </p:nvSpPr>
        <p:spPr>
          <a:xfrm>
            <a:off x="1857356" y="4572008"/>
            <a:ext cx="1231299" cy="523220"/>
          </a:xfrm>
          <a:prstGeom prst="rect">
            <a:avLst/>
          </a:prstGeom>
        </p:spPr>
        <p:txBody>
          <a:bodyPr wrap="none">
            <a:spAutoFit/>
          </a:bodyPr>
          <a:lstStyle/>
          <a:p>
            <a:r>
              <a:rPr lang="en-US" sz="2800" b="1" dirty="0" smtClean="0">
                <a:solidFill>
                  <a:srgbClr val="002060"/>
                </a:solidFill>
              </a:rPr>
              <a:t>Money</a:t>
            </a:r>
            <a:endParaRPr lang="ru-RU" sz="2800" b="1" dirty="0">
              <a:solidFill>
                <a:srgbClr val="002060"/>
              </a:solidFill>
            </a:endParaRPr>
          </a:p>
        </p:txBody>
      </p:sp>
      <p:sp>
        <p:nvSpPr>
          <p:cNvPr id="5" name="Прямоугольник 4"/>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 calcmode="lin" valueType="num">
                                      <p:cBhvr>
                                        <p:cTn id="9" dur="1000" fill="hold"/>
                                        <p:tgtEl>
                                          <p:spTgt spid="54274"/>
                                        </p:tgtEl>
                                        <p:attrNameLst>
                                          <p:attrName>style.rotation</p:attrName>
                                        </p:attrNameLst>
                                      </p:cBhvr>
                                      <p:tavLst>
                                        <p:tav tm="0">
                                          <p:val>
                                            <p:fltVal val="90"/>
                                          </p:val>
                                        </p:tav>
                                        <p:tav tm="100000">
                                          <p:val>
                                            <p:fltVal val="0"/>
                                          </p:val>
                                        </p:tav>
                                      </p:tavLst>
                                    </p:anim>
                                    <p:animEffect transition="in" filter="fade">
                                      <p:cBhvr>
                                        <p:cTn id="10" dur="1000"/>
                                        <p:tgtEl>
                                          <p:spTgt spid="5427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54276"/>
                                        </p:tgtEl>
                                        <p:attrNameLst>
                                          <p:attrName>style.visibility</p:attrName>
                                        </p:attrNameLst>
                                      </p:cBhvr>
                                      <p:to>
                                        <p:strVal val="visible"/>
                                      </p:to>
                                    </p:set>
                                    <p:anim calcmode="lin" valueType="num">
                                      <p:cBhvr>
                                        <p:cTn id="15" dur="1000" fill="hold"/>
                                        <p:tgtEl>
                                          <p:spTgt spid="54276"/>
                                        </p:tgtEl>
                                        <p:attrNameLst>
                                          <p:attrName>ppt_w</p:attrName>
                                        </p:attrNameLst>
                                      </p:cBhvr>
                                      <p:tavLst>
                                        <p:tav tm="0">
                                          <p:val>
                                            <p:fltVal val="0"/>
                                          </p:val>
                                        </p:tav>
                                        <p:tav tm="100000">
                                          <p:val>
                                            <p:strVal val="#ppt_w"/>
                                          </p:val>
                                        </p:tav>
                                      </p:tavLst>
                                    </p:anim>
                                    <p:anim calcmode="lin" valueType="num">
                                      <p:cBhvr>
                                        <p:cTn id="16" dur="1000" fill="hold"/>
                                        <p:tgtEl>
                                          <p:spTgt spid="54276"/>
                                        </p:tgtEl>
                                        <p:attrNameLst>
                                          <p:attrName>ppt_h</p:attrName>
                                        </p:attrNameLst>
                                      </p:cBhvr>
                                      <p:tavLst>
                                        <p:tav tm="0">
                                          <p:val>
                                            <p:fltVal val="0"/>
                                          </p:val>
                                        </p:tav>
                                        <p:tav tm="100000">
                                          <p:val>
                                            <p:strVal val="#ppt_h"/>
                                          </p:val>
                                        </p:tav>
                                      </p:tavLst>
                                    </p:anim>
                                    <p:anim calcmode="lin" valueType="num">
                                      <p:cBhvr>
                                        <p:cTn id="17" dur="1000" fill="hold"/>
                                        <p:tgtEl>
                                          <p:spTgt spid="54276"/>
                                        </p:tgtEl>
                                        <p:attrNameLst>
                                          <p:attrName>style.rotation</p:attrName>
                                        </p:attrNameLst>
                                      </p:cBhvr>
                                      <p:tavLst>
                                        <p:tav tm="0">
                                          <p:val>
                                            <p:fltVal val="90"/>
                                          </p:val>
                                        </p:tav>
                                        <p:tav tm="100000">
                                          <p:val>
                                            <p:fltVal val="0"/>
                                          </p:val>
                                        </p:tav>
                                      </p:tavLst>
                                    </p:anim>
                                    <p:animEffect transition="in" filter="fade">
                                      <p:cBhvr>
                                        <p:cTn id="18" dur="1000"/>
                                        <p:tgtEl>
                                          <p:spTgt spid="5427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0336" y="620688"/>
            <a:ext cx="4286280" cy="5693866"/>
          </a:xfrm>
          <a:prstGeom prst="rect">
            <a:avLst/>
          </a:prstGeom>
        </p:spPr>
        <p:txBody>
          <a:bodyPr wrap="square">
            <a:spAutoFit/>
          </a:bodyPr>
          <a:lstStyle/>
          <a:p>
            <a:r>
              <a:rPr lang="en-US" sz="2800" dirty="0" smtClean="0">
                <a:solidFill>
                  <a:schemeClr val="accent2">
                    <a:lumMod val="50000"/>
                  </a:schemeClr>
                </a:solidFill>
              </a:rPr>
              <a:t>If you got lost in the forest, you would always have an opportunity to define where the North is</a:t>
            </a:r>
            <a:r>
              <a:rPr lang="ru-RU" sz="2800" dirty="0" smtClean="0">
                <a:solidFill>
                  <a:schemeClr val="accent2">
                    <a:lumMod val="50000"/>
                  </a:schemeClr>
                </a:solidFill>
              </a:rPr>
              <a:t> (</a:t>
            </a:r>
            <a:r>
              <a:rPr lang="en-US" sz="2800" dirty="0" smtClean="0">
                <a:solidFill>
                  <a:schemeClr val="accent2">
                    <a:lumMod val="50000"/>
                  </a:schemeClr>
                </a:solidFill>
              </a:rPr>
              <a:t>moss always grows on the north side of a tree</a:t>
            </a:r>
            <a:r>
              <a:rPr lang="ru-RU" sz="2800" dirty="0" smtClean="0">
                <a:solidFill>
                  <a:schemeClr val="accent2">
                    <a:lumMod val="50000"/>
                  </a:schemeClr>
                </a:solidFill>
              </a:rPr>
              <a:t>)</a:t>
            </a:r>
            <a:r>
              <a:rPr lang="en-US" sz="2800" dirty="0" smtClean="0">
                <a:solidFill>
                  <a:schemeClr val="accent2">
                    <a:lumMod val="50000"/>
                  </a:schemeClr>
                </a:solidFill>
              </a:rPr>
              <a:t>. But even if you went under the hot sun of the Kara-</a:t>
            </a:r>
            <a:r>
              <a:rPr lang="en-US" sz="2800" dirty="0" err="1" smtClean="0">
                <a:solidFill>
                  <a:schemeClr val="accent2">
                    <a:lumMod val="50000"/>
                  </a:schemeClr>
                </a:solidFill>
              </a:rPr>
              <a:t>Kum</a:t>
            </a:r>
            <a:r>
              <a:rPr lang="en-US" sz="2800" dirty="0" smtClean="0">
                <a:solidFill>
                  <a:schemeClr val="accent2">
                    <a:lumMod val="50000"/>
                  </a:schemeClr>
                </a:solidFill>
              </a:rPr>
              <a:t> desert where you couldn't find a tree, you would always see </a:t>
            </a:r>
            <a:r>
              <a:rPr lang="en-US" sz="2800" dirty="0" smtClean="0">
                <a:solidFill>
                  <a:srgbClr val="00B0F0"/>
                </a:solidFill>
              </a:rPr>
              <a:t>the thing </a:t>
            </a:r>
            <a:r>
              <a:rPr lang="en-US" sz="2800" dirty="0" smtClean="0">
                <a:solidFill>
                  <a:schemeClr val="accent2">
                    <a:lumMod val="50000"/>
                  </a:schemeClr>
                </a:solidFill>
              </a:rPr>
              <a:t>that would show you the North.</a:t>
            </a:r>
          </a:p>
          <a:p>
            <a:r>
              <a:rPr lang="en-US" sz="2800" i="1" dirty="0" smtClean="0">
                <a:solidFill>
                  <a:schemeClr val="accent2">
                    <a:lumMod val="50000"/>
                  </a:schemeClr>
                </a:solidFill>
              </a:rPr>
              <a:t>What is it?</a:t>
            </a:r>
            <a:endParaRPr lang="ru-RU" sz="2800" dirty="0"/>
          </a:p>
        </p:txBody>
      </p:sp>
      <p:sp>
        <p:nvSpPr>
          <p:cNvPr id="3" name="Прямоугольник 2"/>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optika8.narod.ru/images/im2.6.jpg"/>
          <p:cNvPicPr>
            <a:picLocks noChangeAspect="1" noChangeArrowheads="1"/>
          </p:cNvPicPr>
          <p:nvPr/>
        </p:nvPicPr>
        <p:blipFill>
          <a:blip r:embed="rId2"/>
          <a:srcRect/>
          <a:stretch>
            <a:fillRect/>
          </a:stretch>
        </p:blipFill>
        <p:spPr bwMode="auto">
          <a:xfrm>
            <a:off x="0" y="2571744"/>
            <a:ext cx="4214809" cy="4078574"/>
          </a:xfrm>
          <a:prstGeom prst="rect">
            <a:avLst/>
          </a:prstGeom>
          <a:noFill/>
        </p:spPr>
      </p:pic>
      <p:pic>
        <p:nvPicPr>
          <p:cNvPr id="50180" name="Picture 4" descr="http://www.bugaga.ru/uploads/posts/2011-03/1299505246_30.jpg"/>
          <p:cNvPicPr>
            <a:picLocks noChangeAspect="1" noChangeArrowheads="1"/>
          </p:cNvPicPr>
          <p:nvPr/>
        </p:nvPicPr>
        <p:blipFill>
          <a:blip r:embed="rId3"/>
          <a:srcRect/>
          <a:stretch>
            <a:fillRect/>
          </a:stretch>
        </p:blipFill>
        <p:spPr bwMode="auto">
          <a:xfrm>
            <a:off x="3563888" y="872679"/>
            <a:ext cx="5400600" cy="3571148"/>
          </a:xfrm>
          <a:prstGeom prst="rect">
            <a:avLst/>
          </a:prstGeom>
          <a:noFill/>
        </p:spPr>
      </p:pic>
      <p:sp>
        <p:nvSpPr>
          <p:cNvPr id="5" name="Прямоугольник 4"/>
          <p:cNvSpPr/>
          <p:nvPr/>
        </p:nvSpPr>
        <p:spPr>
          <a:xfrm>
            <a:off x="2286000" y="3105835"/>
            <a:ext cx="4572000" cy="369332"/>
          </a:xfrm>
          <a:prstGeom prst="rect">
            <a:avLst/>
          </a:prstGeom>
        </p:spPr>
        <p:txBody>
          <a:bodyPr>
            <a:spAutoFit/>
          </a:bodyPr>
          <a:lstStyle/>
          <a:p>
            <a:pPr>
              <a:buNone/>
            </a:pPr>
            <a:r>
              <a:rPr lang="ru-RU" dirty="0" smtClean="0">
                <a:solidFill>
                  <a:schemeClr val="accent2">
                    <a:lumMod val="75000"/>
                  </a:schemeClr>
                </a:solidFill>
              </a:rPr>
              <a:t>_______</a:t>
            </a:r>
          </a:p>
        </p:txBody>
      </p:sp>
      <p:sp>
        <p:nvSpPr>
          <p:cNvPr id="6" name="Прямоугольник 5"/>
          <p:cNvSpPr/>
          <p:nvPr/>
        </p:nvSpPr>
        <p:spPr>
          <a:xfrm>
            <a:off x="5135688" y="4797152"/>
            <a:ext cx="2783391" cy="523220"/>
          </a:xfrm>
          <a:prstGeom prst="rect">
            <a:avLst/>
          </a:prstGeom>
        </p:spPr>
        <p:txBody>
          <a:bodyPr wrap="none">
            <a:spAutoFit/>
          </a:bodyPr>
          <a:lstStyle/>
          <a:p>
            <a:r>
              <a:rPr lang="en-US" sz="2800" b="1" u="sng" dirty="0" smtClean="0">
                <a:solidFill>
                  <a:srgbClr val="C0504D">
                    <a:lumMod val="75000"/>
                  </a:srgbClr>
                </a:solidFill>
              </a:rPr>
              <a:t>It is your shadow</a:t>
            </a:r>
            <a:r>
              <a:rPr lang="en-US" u="sng" dirty="0" smtClean="0">
                <a:solidFill>
                  <a:srgbClr val="C0504D">
                    <a:lumMod val="75000"/>
                  </a:srgbClr>
                </a:solidFill>
              </a:rPr>
              <a:t>.</a:t>
            </a:r>
            <a:endParaRPr lang="ru-RU" dirty="0"/>
          </a:p>
        </p:txBody>
      </p:sp>
      <p:sp>
        <p:nvSpPr>
          <p:cNvPr id="7" name="Прямоугольник 6"/>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ppt_w</p:attrName>
                                        </p:attrNameLst>
                                      </p:cBhvr>
                                      <p:tavLst>
                                        <p:tav tm="0">
                                          <p:val>
                                            <p:fltVal val="0"/>
                                          </p:val>
                                        </p:tav>
                                        <p:tav tm="100000">
                                          <p:val>
                                            <p:strVal val="#ppt_w"/>
                                          </p:val>
                                        </p:tav>
                                      </p:tavLst>
                                    </p:anim>
                                    <p:anim calcmode="lin" valueType="num">
                                      <p:cBhvr>
                                        <p:cTn id="8" dur="1000" fill="hold"/>
                                        <p:tgtEl>
                                          <p:spTgt spid="50178"/>
                                        </p:tgtEl>
                                        <p:attrNameLst>
                                          <p:attrName>ppt_h</p:attrName>
                                        </p:attrNameLst>
                                      </p:cBhvr>
                                      <p:tavLst>
                                        <p:tav tm="0">
                                          <p:val>
                                            <p:fltVal val="0"/>
                                          </p:val>
                                        </p:tav>
                                        <p:tav tm="100000">
                                          <p:val>
                                            <p:strVal val="#ppt_h"/>
                                          </p:val>
                                        </p:tav>
                                      </p:tavLst>
                                    </p:anim>
                                    <p:anim calcmode="lin" valueType="num">
                                      <p:cBhvr>
                                        <p:cTn id="9" dur="1000" fill="hold"/>
                                        <p:tgtEl>
                                          <p:spTgt spid="50178"/>
                                        </p:tgtEl>
                                        <p:attrNameLst>
                                          <p:attrName>style.rotation</p:attrName>
                                        </p:attrNameLst>
                                      </p:cBhvr>
                                      <p:tavLst>
                                        <p:tav tm="0">
                                          <p:val>
                                            <p:fltVal val="90"/>
                                          </p:val>
                                        </p:tav>
                                        <p:tav tm="100000">
                                          <p:val>
                                            <p:fltVal val="0"/>
                                          </p:val>
                                        </p:tav>
                                      </p:tavLst>
                                    </p:anim>
                                    <p:animEffect transition="in" filter="fade">
                                      <p:cBhvr>
                                        <p:cTn id="10" dur="1000"/>
                                        <p:tgtEl>
                                          <p:spTgt spid="5017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50180"/>
                                        </p:tgtEl>
                                        <p:attrNameLst>
                                          <p:attrName>style.visibility</p:attrName>
                                        </p:attrNameLst>
                                      </p:cBhvr>
                                      <p:to>
                                        <p:strVal val="visible"/>
                                      </p:to>
                                    </p:set>
                                    <p:anim calcmode="lin" valueType="num">
                                      <p:cBhvr>
                                        <p:cTn id="15" dur="1000" fill="hold"/>
                                        <p:tgtEl>
                                          <p:spTgt spid="50180"/>
                                        </p:tgtEl>
                                        <p:attrNameLst>
                                          <p:attrName>ppt_w</p:attrName>
                                        </p:attrNameLst>
                                      </p:cBhvr>
                                      <p:tavLst>
                                        <p:tav tm="0">
                                          <p:val>
                                            <p:fltVal val="0"/>
                                          </p:val>
                                        </p:tav>
                                        <p:tav tm="100000">
                                          <p:val>
                                            <p:strVal val="#ppt_w"/>
                                          </p:val>
                                        </p:tav>
                                      </p:tavLst>
                                    </p:anim>
                                    <p:anim calcmode="lin" valueType="num">
                                      <p:cBhvr>
                                        <p:cTn id="16" dur="1000" fill="hold"/>
                                        <p:tgtEl>
                                          <p:spTgt spid="50180"/>
                                        </p:tgtEl>
                                        <p:attrNameLst>
                                          <p:attrName>ppt_h</p:attrName>
                                        </p:attrNameLst>
                                      </p:cBhvr>
                                      <p:tavLst>
                                        <p:tav tm="0">
                                          <p:val>
                                            <p:fltVal val="0"/>
                                          </p:val>
                                        </p:tav>
                                        <p:tav tm="100000">
                                          <p:val>
                                            <p:strVal val="#ppt_h"/>
                                          </p:val>
                                        </p:tav>
                                      </p:tavLst>
                                    </p:anim>
                                    <p:anim calcmode="lin" valueType="num">
                                      <p:cBhvr>
                                        <p:cTn id="17" dur="1000" fill="hold"/>
                                        <p:tgtEl>
                                          <p:spTgt spid="50180"/>
                                        </p:tgtEl>
                                        <p:attrNameLst>
                                          <p:attrName>style.rotation</p:attrName>
                                        </p:attrNameLst>
                                      </p:cBhvr>
                                      <p:tavLst>
                                        <p:tav tm="0">
                                          <p:val>
                                            <p:fltVal val="90"/>
                                          </p:val>
                                        </p:tav>
                                        <p:tav tm="100000">
                                          <p:val>
                                            <p:fltVal val="0"/>
                                          </p:val>
                                        </p:tav>
                                      </p:tavLst>
                                    </p:anim>
                                    <p:animEffect transition="in" filter="fade">
                                      <p:cBhvr>
                                        <p:cTn id="18" dur="1000"/>
                                        <p:tgtEl>
                                          <p:spTgt spid="5018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785786" y="928670"/>
            <a:ext cx="7482441"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3200" b="1" i="0" u="none" strike="noStrike" cap="none" normalizeH="0" baseline="0" dirty="0" smtClean="0">
                <a:ln>
                  <a:noFill/>
                </a:ln>
                <a:solidFill>
                  <a:schemeClr val="accent2">
                    <a:lumMod val="50000"/>
                  </a:schemeClr>
                </a:solidFill>
                <a:effectLst/>
                <a:latin typeface="Arial" pitchFamily="34" charset="0"/>
                <a:ea typeface="Times New Roman" pitchFamily="18" charset="0"/>
                <a:cs typeface="Times New Roman" pitchFamily="18" charset="0"/>
              </a:rPr>
              <a:t>Thousands of tourists come to a famous place in Britain</a:t>
            </a:r>
            <a:endParaRPr kumimoji="0" lang="ru-RU" sz="3200" b="1" i="0" u="none" strike="noStrike" cap="none" normalizeH="0" baseline="0" dirty="0" smtClean="0">
              <a:ln>
                <a:noFill/>
              </a:ln>
              <a:solidFill>
                <a:schemeClr val="accent2">
                  <a:lumMod val="50000"/>
                </a:schemeClr>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3200" b="1" i="0" u="none" strike="noStrike" cap="none" normalizeH="0" baseline="0" dirty="0" smtClean="0">
                <a:ln>
                  <a:noFill/>
                </a:ln>
                <a:solidFill>
                  <a:schemeClr val="accent2">
                    <a:lumMod val="50000"/>
                  </a:schemeClr>
                </a:solidFill>
                <a:effectLst/>
                <a:latin typeface="Arial" pitchFamily="34" charset="0"/>
                <a:ea typeface="Times New Roman" pitchFamily="18" charset="0"/>
                <a:cs typeface="Times New Roman" pitchFamily="18" charset="0"/>
              </a:rPr>
              <a:t> to see somebody that has never been seen and to visit </a:t>
            </a:r>
            <a:endParaRPr kumimoji="0" lang="ru-RU" sz="3200" b="1" i="0" u="none" strike="noStrike" cap="none" normalizeH="0" baseline="0" dirty="0" smtClean="0">
              <a:ln>
                <a:noFill/>
              </a:ln>
              <a:solidFill>
                <a:schemeClr val="accent2">
                  <a:lumMod val="50000"/>
                </a:schemeClr>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3200" b="1" i="0" u="none" strike="noStrike" cap="none" normalizeH="0" baseline="0" dirty="0" smtClean="0">
                <a:ln>
                  <a:noFill/>
                </a:ln>
                <a:solidFill>
                  <a:schemeClr val="accent2">
                    <a:lumMod val="50000"/>
                  </a:schemeClr>
                </a:solidFill>
                <a:effectLst/>
                <a:latin typeface="Arial" pitchFamily="34" charset="0"/>
                <a:ea typeface="Times New Roman" pitchFamily="18" charset="0"/>
                <a:cs typeface="Times New Roman" pitchFamily="18" charset="0"/>
              </a:rPr>
              <a:t>the museum devoted to that never seen somebody.</a:t>
            </a:r>
            <a:r>
              <a:rPr kumimoji="0" lang="en-US" sz="2200" b="0" i="0" u="none" strike="noStrike" cap="none" normalizeH="0" baseline="0" dirty="0" smtClean="0">
                <a:ln>
                  <a:noFill/>
                </a:ln>
                <a:solidFill>
                  <a:srgbClr val="333333"/>
                </a:solidFill>
                <a:effectLst/>
                <a:latin typeface="Arial" pitchFamily="34" charset="0"/>
                <a:ea typeface="Times New Roman" pitchFamily="18" charset="0"/>
                <a:cs typeface="Times New Roman" pitchFamily="18" charset="0"/>
              </a:rPr>
              <a:t> </a:t>
            </a:r>
            <a:endParaRPr kumimoji="0" lang="ru-RU" sz="2200" b="0" i="0" u="none" strike="noStrike" cap="none" normalizeH="0" baseline="0" dirty="0" smtClean="0">
              <a:ln>
                <a:noFill/>
              </a:ln>
              <a:solidFill>
                <a:srgbClr val="333333"/>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lang="ru-RU" sz="2200" dirty="0" smtClean="0">
              <a:solidFill>
                <a:srgbClr val="333333"/>
              </a:solidFill>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kumimoji="0" lang="ru-RU" sz="2200" b="0" i="0" u="none" strike="noStrike" cap="none" normalizeH="0" baseline="0" dirty="0" smtClean="0">
              <a:ln>
                <a:noFill/>
              </a:ln>
              <a:solidFill>
                <a:srgbClr val="333333"/>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kumimoji="0" lang="ru-RU" sz="2200" b="0" i="0" u="none" strike="noStrike" cap="none" normalizeH="0" baseline="0" dirty="0" smtClean="0">
              <a:ln>
                <a:noFill/>
              </a:ln>
              <a:solidFill>
                <a:srgbClr val="333333"/>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32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What is the place and who is that mysterious somebody?</a:t>
            </a:r>
            <a:endParaRPr kumimoji="0" lang="en-US" sz="3200" b="1" i="0" u="none" strike="noStrike" cap="none" normalizeH="0" baseline="0" dirty="0" smtClean="0">
              <a:ln>
                <a:noFill/>
              </a:ln>
              <a:solidFill>
                <a:srgbClr val="002060"/>
              </a:solidFill>
              <a:effectLst/>
              <a:latin typeface="Arial" pitchFamily="34" charset="0"/>
              <a:cs typeface="Arial" pitchFamily="34" charset="0"/>
            </a:endParaRPr>
          </a:p>
        </p:txBody>
      </p:sp>
      <p:sp>
        <p:nvSpPr>
          <p:cNvPr id="3" name="Прямоугольник 2"/>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fade">
                                      <p:cBhvr>
                                        <p:cTn id="7" dur="2000"/>
                                        <p:tgtEl>
                                          <p:spTgt spid="102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xEl>
                                              <p:pRg st="1" end="1"/>
                                            </p:txEl>
                                          </p:spTgt>
                                        </p:tgtEl>
                                        <p:attrNameLst>
                                          <p:attrName>style.visibility</p:attrName>
                                        </p:attrNameLst>
                                      </p:cBhvr>
                                      <p:to>
                                        <p:strVal val="visible"/>
                                      </p:to>
                                    </p:set>
                                    <p:animEffect transition="in" filter="fade">
                                      <p:cBhvr>
                                        <p:cTn id="10" dur="2000"/>
                                        <p:tgtEl>
                                          <p:spTgt spid="102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xEl>
                                              <p:pRg st="2" end="2"/>
                                            </p:txEl>
                                          </p:spTgt>
                                        </p:tgtEl>
                                        <p:attrNameLst>
                                          <p:attrName>style.visibility</p:attrName>
                                        </p:attrNameLst>
                                      </p:cBhvr>
                                      <p:to>
                                        <p:strVal val="visible"/>
                                      </p:to>
                                    </p:set>
                                    <p:animEffect transition="in" filter="fade">
                                      <p:cBhvr>
                                        <p:cTn id="13" dur="2000"/>
                                        <p:tgtEl>
                                          <p:spTgt spid="1026">
                                            <p:txEl>
                                              <p:pRg st="2" end="2"/>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026">
                                            <p:txEl>
                                              <p:pRg st="6" end="6"/>
                                            </p:txEl>
                                          </p:spTgt>
                                        </p:tgtEl>
                                        <p:attrNameLst>
                                          <p:attrName>style.visibility</p:attrName>
                                        </p:attrNameLst>
                                      </p:cBhvr>
                                      <p:to>
                                        <p:strVal val="visible"/>
                                      </p:to>
                                    </p:set>
                                    <p:animEffect transition="in" filter="fade">
                                      <p:cBhvr>
                                        <p:cTn id="17" dur="2000"/>
                                        <p:tgtEl>
                                          <p:spTgt spid="10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1071546"/>
            <a:ext cx="5786446" cy="4401205"/>
          </a:xfrm>
          <a:prstGeom prst="rect">
            <a:avLst/>
          </a:prstGeom>
        </p:spPr>
        <p:txBody>
          <a:bodyPr wrap="square">
            <a:spAutoFit/>
          </a:bodyPr>
          <a:lstStyle/>
          <a:p>
            <a:r>
              <a:rPr lang="en-US" sz="2800" b="1" dirty="0" smtClean="0">
                <a:solidFill>
                  <a:schemeClr val="accent2">
                    <a:lumMod val="75000"/>
                  </a:schemeClr>
                </a:solidFill>
              </a:rPr>
              <a:t>John Osborn (a famous playwright) insisted that we couldn’t believe newspapers and </a:t>
            </a:r>
            <a:r>
              <a:rPr lang="en-US" sz="2800" b="1" dirty="0" smtClean="0">
                <a:solidFill>
                  <a:srgbClr val="0070C0"/>
                </a:solidFill>
              </a:rPr>
              <a:t>it</a:t>
            </a:r>
            <a:r>
              <a:rPr lang="en-US" sz="2800" b="1" dirty="0" smtClean="0">
                <a:solidFill>
                  <a:schemeClr val="accent2">
                    <a:lumMod val="75000"/>
                  </a:schemeClr>
                </a:solidFill>
              </a:rPr>
              <a:t>. A group of Swedish philologists decided to find out who used it more often: men or women. They placed it in one of Stockholm’s department store. During one day it was used by 412 women and 778 men.</a:t>
            </a:r>
          </a:p>
          <a:p>
            <a:r>
              <a:rPr lang="en-US" sz="2800" b="1" i="1" dirty="0" smtClean="0">
                <a:solidFill>
                  <a:srgbClr val="002060"/>
                </a:solidFill>
              </a:rPr>
              <a:t>What is it?</a:t>
            </a:r>
            <a:endParaRPr lang="ru-RU" sz="2800" b="1" dirty="0">
              <a:solidFill>
                <a:srgbClr val="002060"/>
              </a:solidFill>
            </a:endParaRPr>
          </a:p>
        </p:txBody>
      </p:sp>
      <p:sp>
        <p:nvSpPr>
          <p:cNvPr id="3" name="Прямоугольник 2"/>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cvoimi-rykami.ru/wp-content/uploads/2011/11/3.jpg"/>
          <p:cNvPicPr>
            <a:picLocks noChangeAspect="1" noChangeArrowheads="1"/>
          </p:cNvPicPr>
          <p:nvPr/>
        </p:nvPicPr>
        <p:blipFill>
          <a:blip r:embed="rId2"/>
          <a:srcRect/>
          <a:stretch>
            <a:fillRect/>
          </a:stretch>
        </p:blipFill>
        <p:spPr bwMode="auto">
          <a:xfrm>
            <a:off x="166670" y="690540"/>
            <a:ext cx="3810000" cy="3810000"/>
          </a:xfrm>
          <a:prstGeom prst="rect">
            <a:avLst/>
          </a:prstGeom>
          <a:noFill/>
        </p:spPr>
      </p:pic>
      <p:pic>
        <p:nvPicPr>
          <p:cNvPr id="58372" name="Picture 4" descr="http://proxy10.media.online.ua/uol/r2-0f3e080b07/50341cc73d249.jpg"/>
          <p:cNvPicPr>
            <a:picLocks noChangeAspect="1" noChangeArrowheads="1"/>
          </p:cNvPicPr>
          <p:nvPr/>
        </p:nvPicPr>
        <p:blipFill>
          <a:blip r:embed="rId3"/>
          <a:srcRect/>
          <a:stretch>
            <a:fillRect/>
          </a:stretch>
        </p:blipFill>
        <p:spPr bwMode="auto">
          <a:xfrm>
            <a:off x="3810000" y="2857499"/>
            <a:ext cx="5334000" cy="4000501"/>
          </a:xfrm>
          <a:prstGeom prst="rect">
            <a:avLst/>
          </a:prstGeom>
          <a:noFill/>
        </p:spPr>
      </p:pic>
      <p:sp>
        <p:nvSpPr>
          <p:cNvPr id="6" name="Прямоугольник 5"/>
          <p:cNvSpPr/>
          <p:nvPr/>
        </p:nvSpPr>
        <p:spPr>
          <a:xfrm>
            <a:off x="2071670" y="4929198"/>
            <a:ext cx="1437060" cy="523220"/>
          </a:xfrm>
          <a:prstGeom prst="rect">
            <a:avLst/>
          </a:prstGeom>
        </p:spPr>
        <p:txBody>
          <a:bodyPr wrap="none">
            <a:spAutoFit/>
          </a:bodyPr>
          <a:lstStyle/>
          <a:p>
            <a:pPr lvl="0"/>
            <a:r>
              <a:rPr lang="en-US" sz="2800" b="1" u="sng" dirty="0" smtClean="0">
                <a:solidFill>
                  <a:srgbClr val="C0504D">
                    <a:lumMod val="75000"/>
                  </a:srgbClr>
                </a:solidFill>
              </a:rPr>
              <a:t>A mirror</a:t>
            </a:r>
            <a:endParaRPr lang="ru-RU" sz="2800" b="1" dirty="0">
              <a:solidFill>
                <a:prstClr val="black"/>
              </a:solidFill>
            </a:endParaRPr>
          </a:p>
        </p:txBody>
      </p:sp>
      <p:sp>
        <p:nvSpPr>
          <p:cNvPr id="5" name="Прямоугольник 4"/>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ppt_w</p:attrName>
                                        </p:attrNameLst>
                                      </p:cBhvr>
                                      <p:tavLst>
                                        <p:tav tm="0">
                                          <p:val>
                                            <p:fltVal val="0"/>
                                          </p:val>
                                        </p:tav>
                                        <p:tav tm="100000">
                                          <p:val>
                                            <p:strVal val="#ppt_w"/>
                                          </p:val>
                                        </p:tav>
                                      </p:tavLst>
                                    </p:anim>
                                    <p:anim calcmode="lin" valueType="num">
                                      <p:cBhvr>
                                        <p:cTn id="8" dur="1000" fill="hold"/>
                                        <p:tgtEl>
                                          <p:spTgt spid="58370"/>
                                        </p:tgtEl>
                                        <p:attrNameLst>
                                          <p:attrName>ppt_h</p:attrName>
                                        </p:attrNameLst>
                                      </p:cBhvr>
                                      <p:tavLst>
                                        <p:tav tm="0">
                                          <p:val>
                                            <p:fltVal val="0"/>
                                          </p:val>
                                        </p:tav>
                                        <p:tav tm="100000">
                                          <p:val>
                                            <p:strVal val="#ppt_h"/>
                                          </p:val>
                                        </p:tav>
                                      </p:tavLst>
                                    </p:anim>
                                    <p:anim calcmode="lin" valueType="num">
                                      <p:cBhvr>
                                        <p:cTn id="9" dur="1000" fill="hold"/>
                                        <p:tgtEl>
                                          <p:spTgt spid="58370"/>
                                        </p:tgtEl>
                                        <p:attrNameLst>
                                          <p:attrName>style.rotation</p:attrName>
                                        </p:attrNameLst>
                                      </p:cBhvr>
                                      <p:tavLst>
                                        <p:tav tm="0">
                                          <p:val>
                                            <p:fltVal val="90"/>
                                          </p:val>
                                        </p:tav>
                                        <p:tav tm="100000">
                                          <p:val>
                                            <p:fltVal val="0"/>
                                          </p:val>
                                        </p:tav>
                                      </p:tavLst>
                                    </p:anim>
                                    <p:animEffect transition="in" filter="fade">
                                      <p:cBhvr>
                                        <p:cTn id="10" dur="1000"/>
                                        <p:tgtEl>
                                          <p:spTgt spid="5837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58372"/>
                                        </p:tgtEl>
                                        <p:attrNameLst>
                                          <p:attrName>style.visibility</p:attrName>
                                        </p:attrNameLst>
                                      </p:cBhvr>
                                      <p:to>
                                        <p:strVal val="visible"/>
                                      </p:to>
                                    </p:set>
                                    <p:anim calcmode="lin" valueType="num">
                                      <p:cBhvr>
                                        <p:cTn id="15" dur="1000" fill="hold"/>
                                        <p:tgtEl>
                                          <p:spTgt spid="58372"/>
                                        </p:tgtEl>
                                        <p:attrNameLst>
                                          <p:attrName>ppt_w</p:attrName>
                                        </p:attrNameLst>
                                      </p:cBhvr>
                                      <p:tavLst>
                                        <p:tav tm="0">
                                          <p:val>
                                            <p:fltVal val="0"/>
                                          </p:val>
                                        </p:tav>
                                        <p:tav tm="100000">
                                          <p:val>
                                            <p:strVal val="#ppt_w"/>
                                          </p:val>
                                        </p:tav>
                                      </p:tavLst>
                                    </p:anim>
                                    <p:anim calcmode="lin" valueType="num">
                                      <p:cBhvr>
                                        <p:cTn id="16" dur="1000" fill="hold"/>
                                        <p:tgtEl>
                                          <p:spTgt spid="58372"/>
                                        </p:tgtEl>
                                        <p:attrNameLst>
                                          <p:attrName>ppt_h</p:attrName>
                                        </p:attrNameLst>
                                      </p:cBhvr>
                                      <p:tavLst>
                                        <p:tav tm="0">
                                          <p:val>
                                            <p:fltVal val="0"/>
                                          </p:val>
                                        </p:tav>
                                        <p:tav tm="100000">
                                          <p:val>
                                            <p:strVal val="#ppt_h"/>
                                          </p:val>
                                        </p:tav>
                                      </p:tavLst>
                                    </p:anim>
                                    <p:anim calcmode="lin" valueType="num">
                                      <p:cBhvr>
                                        <p:cTn id="17" dur="1000" fill="hold"/>
                                        <p:tgtEl>
                                          <p:spTgt spid="58372"/>
                                        </p:tgtEl>
                                        <p:attrNameLst>
                                          <p:attrName>style.rotation</p:attrName>
                                        </p:attrNameLst>
                                      </p:cBhvr>
                                      <p:tavLst>
                                        <p:tav tm="0">
                                          <p:val>
                                            <p:fltVal val="90"/>
                                          </p:val>
                                        </p:tav>
                                        <p:tav tm="100000">
                                          <p:val>
                                            <p:fltVal val="0"/>
                                          </p:val>
                                        </p:tav>
                                      </p:tavLst>
                                    </p:anim>
                                    <p:animEffect transition="in" filter="fade">
                                      <p:cBhvr>
                                        <p:cTn id="18" dur="1000"/>
                                        <p:tgtEl>
                                          <p:spTgt spid="5837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7422" y="1214422"/>
            <a:ext cx="4572000" cy="4832092"/>
          </a:xfrm>
          <a:prstGeom prst="rect">
            <a:avLst/>
          </a:prstGeom>
        </p:spPr>
        <p:txBody>
          <a:bodyPr>
            <a:spAutoFit/>
          </a:bodyPr>
          <a:lstStyle/>
          <a:p>
            <a:r>
              <a:rPr lang="en-US" sz="2800" spc="150" dirty="0" smtClean="0">
                <a:ln w="11430">
                  <a:solidFill>
                    <a:srgbClr val="002060"/>
                  </a:solidFill>
                </a:ln>
                <a:solidFill>
                  <a:schemeClr val="accent3">
                    <a:lumMod val="50000"/>
                  </a:schemeClr>
                </a:solidFill>
                <a:cs typeface="Tahoma" pitchFamily="34" charset="0"/>
              </a:rPr>
              <a:t>This famous scientist served two terms in the British Parliament. During the two years he spent in the House of Commons, he never opened his mouth except once, when he asked someone in the</a:t>
            </a:r>
            <a:r>
              <a:rPr lang="ru-RU" sz="2800" spc="150" dirty="0" smtClean="0">
                <a:ln w="11430">
                  <a:solidFill>
                    <a:srgbClr val="002060"/>
                  </a:solidFill>
                </a:ln>
                <a:solidFill>
                  <a:schemeClr val="accent3">
                    <a:lumMod val="50000"/>
                  </a:schemeClr>
                </a:solidFill>
                <a:cs typeface="Tahoma" pitchFamily="34" charset="0"/>
              </a:rPr>
              <a:t/>
            </a:r>
            <a:br>
              <a:rPr lang="ru-RU" sz="2800" spc="150" dirty="0" smtClean="0">
                <a:ln w="11430">
                  <a:solidFill>
                    <a:srgbClr val="002060"/>
                  </a:solidFill>
                </a:ln>
                <a:solidFill>
                  <a:schemeClr val="accent3">
                    <a:lumMod val="50000"/>
                  </a:schemeClr>
                </a:solidFill>
                <a:cs typeface="Tahoma" pitchFamily="34" charset="0"/>
              </a:rPr>
            </a:br>
            <a:r>
              <a:rPr lang="en-US" sz="2800" spc="150" dirty="0" smtClean="0">
                <a:ln w="11430">
                  <a:solidFill>
                    <a:srgbClr val="002060"/>
                  </a:solidFill>
                </a:ln>
                <a:solidFill>
                  <a:schemeClr val="accent3">
                    <a:lumMod val="50000"/>
                  </a:schemeClr>
                </a:solidFill>
                <a:cs typeface="Tahoma" pitchFamily="34" charset="0"/>
              </a:rPr>
              <a:t>gallery to open a window.</a:t>
            </a:r>
            <a:endParaRPr lang="ru-RU" sz="2800" spc="150" dirty="0" smtClean="0">
              <a:ln w="11430">
                <a:solidFill>
                  <a:srgbClr val="002060"/>
                </a:solidFill>
              </a:ln>
              <a:solidFill>
                <a:schemeClr val="accent3">
                  <a:lumMod val="50000"/>
                </a:schemeClr>
              </a:solidFill>
              <a:cs typeface="Tahoma" pitchFamily="34" charset="0"/>
            </a:endParaRPr>
          </a:p>
          <a:p>
            <a:endParaRPr lang="ru-RU" sz="2800" spc="150" dirty="0" smtClean="0">
              <a:ln w="11430">
                <a:solidFill>
                  <a:srgbClr val="002060"/>
                </a:solidFill>
              </a:ln>
              <a:solidFill>
                <a:schemeClr val="accent2">
                  <a:lumMod val="75000"/>
                </a:schemeClr>
              </a:solidFill>
              <a:cs typeface="Tahoma" pitchFamily="34" charset="0"/>
            </a:endParaRPr>
          </a:p>
          <a:p>
            <a:r>
              <a:rPr lang="en-US" sz="2800" spc="150" dirty="0" smtClean="0">
                <a:ln w="11430">
                  <a:solidFill>
                    <a:srgbClr val="002060"/>
                  </a:solidFill>
                </a:ln>
                <a:solidFill>
                  <a:schemeClr val="accent2">
                    <a:lumMod val="75000"/>
                  </a:schemeClr>
                </a:solidFill>
                <a:cs typeface="Tahoma" pitchFamily="34" charset="0"/>
              </a:rPr>
              <a:t>Who was this scientist?</a:t>
            </a:r>
            <a:endParaRPr lang="ru-RU" sz="2800" dirty="0">
              <a:solidFill>
                <a:schemeClr val="accent2">
                  <a:lumMod val="75000"/>
                </a:schemeClr>
              </a:solidFill>
            </a:endParaRPr>
          </a:p>
        </p:txBody>
      </p:sp>
      <p:sp>
        <p:nvSpPr>
          <p:cNvPr id="3" name="Прямоугольник 2"/>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Работа с классом\Своя игра 11\19.12.08\Newton\481px-Isaac_Newton.jpg"/>
          <p:cNvPicPr>
            <a:picLocks noChangeAspect="1" noChangeArrowheads="1"/>
          </p:cNvPicPr>
          <p:nvPr/>
        </p:nvPicPr>
        <p:blipFill>
          <a:blip r:embed="rId2" cstate="email"/>
          <a:srcRect/>
          <a:stretch>
            <a:fillRect/>
          </a:stretch>
        </p:blipFill>
        <p:spPr bwMode="auto">
          <a:xfrm>
            <a:off x="2394000" y="764704"/>
            <a:ext cx="3925506" cy="4888517"/>
          </a:xfrm>
          <a:prstGeom prst="rect">
            <a:avLst/>
          </a:prstGeom>
          <a:noFill/>
          <a:ln w="57150">
            <a:pattFill prst="horzBrick">
              <a:fgClr>
                <a:srgbClr val="FF9900"/>
              </a:fgClr>
              <a:bgClr>
                <a:srgbClr val="006600"/>
              </a:bgClr>
            </a:pattFill>
            <a:miter lim="800000"/>
            <a:headEnd/>
            <a:tailEnd/>
          </a:ln>
        </p:spPr>
      </p:pic>
      <p:sp>
        <p:nvSpPr>
          <p:cNvPr id="3" name="Заголовок 1"/>
          <p:cNvSpPr txBox="1">
            <a:spLocks/>
          </p:cNvSpPr>
          <p:nvPr/>
        </p:nvSpPr>
        <p:spPr>
          <a:xfrm>
            <a:off x="455271" y="5653221"/>
            <a:ext cx="8229600" cy="1143000"/>
          </a:xfrm>
          <a:prstGeom prst="rect">
            <a:avLst/>
          </a:prstGeom>
        </p:spPr>
        <p:txBody>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800" spc="150" dirty="0" smtClean="0">
                <a:ln w="11430">
                  <a:solidFill>
                    <a:srgbClr val="002060"/>
                  </a:solidFill>
                </a:ln>
                <a:solidFill>
                  <a:schemeClr val="accent2">
                    <a:lumMod val="75000"/>
                  </a:schemeClr>
                </a:solidFill>
                <a:latin typeface="+mn-lt"/>
                <a:ea typeface="+mn-ea"/>
                <a:cs typeface="Tahoma" pitchFamily="34" charset="0"/>
              </a:rPr>
              <a:t>Isaac Newton</a:t>
            </a:r>
            <a:endParaRPr lang="ru-RU" sz="2800" spc="150" dirty="0" smtClean="0">
              <a:ln w="11430">
                <a:solidFill>
                  <a:srgbClr val="002060"/>
                </a:solidFill>
              </a:ln>
              <a:solidFill>
                <a:schemeClr val="accent2">
                  <a:lumMod val="75000"/>
                </a:schemeClr>
              </a:solidFill>
              <a:latin typeface="+mn-lt"/>
              <a:ea typeface="+mn-ea"/>
              <a:cs typeface="Tahoma" pitchFamily="34" charset="0"/>
            </a:endParaRPr>
          </a:p>
        </p:txBody>
      </p:sp>
      <p:sp>
        <p:nvSpPr>
          <p:cNvPr id="4" name="Прямоугольник 3"/>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extLst>
      <p:ext uri="{BB962C8B-B14F-4D97-AF65-F5344CB8AC3E}">
        <p14:creationId xmlns:p14="http://schemas.microsoft.com/office/powerpoint/2010/main" val="242576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1071546"/>
            <a:ext cx="5643570" cy="3970318"/>
          </a:xfrm>
          <a:prstGeom prst="rect">
            <a:avLst/>
          </a:prstGeom>
        </p:spPr>
        <p:txBody>
          <a:bodyPr wrap="square">
            <a:spAutoFit/>
          </a:bodyPr>
          <a:lstStyle/>
          <a:p>
            <a:r>
              <a:rPr lang="en-US" sz="2800" spc="150" dirty="0" smtClean="0">
                <a:ln w="11430">
                  <a:solidFill>
                    <a:srgbClr val="002060"/>
                  </a:solidFill>
                </a:ln>
                <a:solidFill>
                  <a:schemeClr val="accent2">
                    <a:lumMod val="75000"/>
                  </a:schemeClr>
                </a:solidFill>
                <a:cs typeface="Tahoma" pitchFamily="34" charset="0"/>
              </a:rPr>
              <a:t>The real name of this actor, film director and composer was Charles Spencer. He became one of the best known film stars in the world before the end of the First World War.</a:t>
            </a:r>
          </a:p>
          <a:p>
            <a:endParaRPr lang="en-US" sz="2800" spc="150" dirty="0" smtClean="0">
              <a:ln w="11430">
                <a:solidFill>
                  <a:srgbClr val="002060"/>
                </a:solidFill>
              </a:ln>
              <a:solidFill>
                <a:schemeClr val="accent2">
                  <a:lumMod val="75000"/>
                </a:schemeClr>
              </a:solidFill>
              <a:cs typeface="Tahoma" pitchFamily="34" charset="0"/>
            </a:endParaRPr>
          </a:p>
          <a:p>
            <a:endParaRPr lang="en-US" sz="2800" spc="150" dirty="0" smtClean="0">
              <a:ln w="11430">
                <a:solidFill>
                  <a:srgbClr val="002060"/>
                </a:solidFill>
              </a:ln>
              <a:solidFill>
                <a:schemeClr val="accent2">
                  <a:lumMod val="75000"/>
                </a:schemeClr>
              </a:solidFill>
              <a:cs typeface="Tahoma" pitchFamily="34" charset="0"/>
            </a:endParaRPr>
          </a:p>
          <a:p>
            <a:r>
              <a:rPr lang="en-US" sz="2800" spc="150" dirty="0" smtClean="0">
                <a:ln w="11430">
                  <a:solidFill>
                    <a:srgbClr val="002060"/>
                  </a:solidFill>
                </a:ln>
                <a:solidFill>
                  <a:schemeClr val="accent2">
                    <a:lumMod val="75000"/>
                  </a:schemeClr>
                </a:solidFill>
                <a:cs typeface="Tahoma" pitchFamily="34" charset="0"/>
              </a:rPr>
              <a:t>He was …</a:t>
            </a:r>
            <a:endParaRPr lang="ru-RU" sz="2800" spc="150" dirty="0">
              <a:ln w="11430">
                <a:solidFill>
                  <a:srgbClr val="002060"/>
                </a:solidFill>
              </a:ln>
              <a:solidFill>
                <a:schemeClr val="accent2">
                  <a:lumMod val="75000"/>
                </a:schemeClr>
              </a:solidFill>
              <a:cs typeface="Tahoma" pitchFamily="34" charset="0"/>
            </a:endParaRPr>
          </a:p>
        </p:txBody>
      </p:sp>
      <p:sp>
        <p:nvSpPr>
          <p:cNvPr id="3" name="Прямоугольник 2"/>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User\Рабочий стол\Наукоград\свой\469px-Charlie_Chaplin_I[1].jpg"/>
          <p:cNvPicPr>
            <a:picLocks noChangeAspect="1" noChangeArrowheads="1"/>
          </p:cNvPicPr>
          <p:nvPr/>
        </p:nvPicPr>
        <p:blipFill>
          <a:blip r:embed="rId2" cstate="print"/>
          <a:srcRect/>
          <a:stretch>
            <a:fillRect/>
          </a:stretch>
        </p:blipFill>
        <p:spPr bwMode="auto">
          <a:xfrm>
            <a:off x="2362200" y="152400"/>
            <a:ext cx="4467225" cy="5638800"/>
          </a:xfrm>
          <a:prstGeom prst="rect">
            <a:avLst/>
          </a:prstGeom>
          <a:noFill/>
          <a:ln w="57150">
            <a:pattFill prst="horzBrick">
              <a:fgClr>
                <a:srgbClr val="FF9900"/>
              </a:fgClr>
              <a:bgClr>
                <a:srgbClr val="006600"/>
              </a:bgClr>
            </a:pattFill>
            <a:miter lim="800000"/>
            <a:headEnd/>
            <a:tailEnd/>
          </a:ln>
        </p:spPr>
      </p:pic>
      <p:sp>
        <p:nvSpPr>
          <p:cNvPr id="3" name="Заголовок 1"/>
          <p:cNvSpPr txBox="1">
            <a:spLocks/>
          </p:cNvSpPr>
          <p:nvPr/>
        </p:nvSpPr>
        <p:spPr>
          <a:xfrm>
            <a:off x="457200" y="5777248"/>
            <a:ext cx="8229600" cy="746720"/>
          </a:xfrm>
          <a:prstGeom prst="rect">
            <a:avLst/>
          </a:prstGeom>
        </p:spPr>
        <p:txBody>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2800" spc="150" smtClean="0">
                <a:ln w="11430">
                  <a:solidFill>
                    <a:srgbClr val="002060"/>
                  </a:solidFill>
                </a:ln>
                <a:solidFill>
                  <a:srgbClr val="002060"/>
                </a:solidFill>
                <a:latin typeface="+mn-lt"/>
                <a:ea typeface="+mn-ea"/>
                <a:cs typeface="Tahoma" pitchFamily="34" charset="0"/>
              </a:rPr>
              <a:t>Charlie Chaplin</a:t>
            </a:r>
            <a:endParaRPr lang="ru-RU" sz="2800" spc="150" dirty="0" smtClean="0">
              <a:ln w="11430">
                <a:solidFill>
                  <a:srgbClr val="002060"/>
                </a:solidFill>
              </a:ln>
              <a:solidFill>
                <a:srgbClr val="002060"/>
              </a:solidFill>
              <a:latin typeface="+mn-lt"/>
              <a:ea typeface="+mn-ea"/>
              <a:cs typeface="Tahoma" pitchFamily="34" charset="0"/>
            </a:endParaRPr>
          </a:p>
        </p:txBody>
      </p:sp>
    </p:spTree>
    <p:extLst>
      <p:ext uri="{BB962C8B-B14F-4D97-AF65-F5344CB8AC3E}">
        <p14:creationId xmlns:p14="http://schemas.microsoft.com/office/powerpoint/2010/main" val="185699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1285860"/>
            <a:ext cx="5929322" cy="3970318"/>
          </a:xfrm>
          <a:prstGeom prst="rect">
            <a:avLst/>
          </a:prstGeom>
        </p:spPr>
        <p:txBody>
          <a:bodyPr wrap="square">
            <a:spAutoFit/>
          </a:bodyPr>
          <a:lstStyle/>
          <a:p>
            <a:r>
              <a:rPr lang="en-US" sz="2800" b="1" spc="150" dirty="0" smtClean="0">
                <a:ln w="11430">
                  <a:solidFill>
                    <a:srgbClr val="002060"/>
                  </a:solidFill>
                </a:ln>
                <a:solidFill>
                  <a:schemeClr val="accent2">
                    <a:lumMod val="75000"/>
                  </a:schemeClr>
                </a:solidFill>
                <a:cs typeface="Tahoma" pitchFamily="34" charset="0"/>
              </a:rPr>
              <a:t>This celebration is held of the 25th of January, the anniversary of the birth Scotland’s greatest national poet. It usually takes the form of a supper at which traditional Scottish dishes are eaten.</a:t>
            </a:r>
          </a:p>
          <a:p>
            <a:endParaRPr lang="en-US" sz="2800" b="1" spc="150" dirty="0" smtClean="0">
              <a:ln w="11430">
                <a:solidFill>
                  <a:srgbClr val="002060"/>
                </a:solidFill>
              </a:ln>
              <a:solidFill>
                <a:schemeClr val="accent2">
                  <a:lumMod val="75000"/>
                </a:schemeClr>
              </a:solidFill>
              <a:cs typeface="Tahoma" pitchFamily="34" charset="0"/>
            </a:endParaRPr>
          </a:p>
          <a:p>
            <a:r>
              <a:rPr lang="en-US" sz="2800" b="1" spc="150" dirty="0" smtClean="0">
                <a:ln w="11430">
                  <a:solidFill>
                    <a:srgbClr val="002060"/>
                  </a:solidFill>
                </a:ln>
                <a:solidFill>
                  <a:schemeClr val="accent2">
                    <a:lumMod val="75000"/>
                  </a:schemeClr>
                </a:solidFill>
                <a:cs typeface="Tahoma" pitchFamily="34" charset="0"/>
              </a:rPr>
              <a:t>What is his name?</a:t>
            </a:r>
            <a:endParaRPr lang="ru-RU" sz="2800" b="1" spc="150" dirty="0" smtClean="0">
              <a:ln w="11430">
                <a:solidFill>
                  <a:srgbClr val="002060"/>
                </a:solidFill>
              </a:ln>
              <a:solidFill>
                <a:schemeClr val="accent2">
                  <a:lumMod val="75000"/>
                </a:schemeClr>
              </a:solidFill>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304800" y="3810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150" normalizeH="0" baseline="0" noProof="0" dirty="0" smtClean="0">
                <a:ln w="11430">
                  <a:solidFill>
                    <a:srgbClr val="002060"/>
                  </a:solidFill>
                </a:ln>
                <a:solidFill>
                  <a:srgbClr val="002060"/>
                </a:solidFill>
                <a:effectLst/>
                <a:uLnTx/>
                <a:uFillTx/>
                <a:latin typeface="Tahoma" pitchFamily="34" charset="0"/>
                <a:ea typeface="+mn-ea"/>
                <a:cs typeface="Tahoma" pitchFamily="34" charset="0"/>
              </a:rPr>
              <a:t>Burn’s Supper</a:t>
            </a:r>
            <a:endParaRPr kumimoji="0" lang="ru-RU" sz="5400" b="0" i="0" u="none" strike="noStrike" kern="1200" cap="none" spc="150" normalizeH="0" baseline="0" noProof="0" dirty="0" smtClean="0">
              <a:ln w="11430">
                <a:solidFill>
                  <a:srgbClr val="002060"/>
                </a:solidFill>
              </a:ln>
              <a:solidFill>
                <a:srgbClr val="002060"/>
              </a:solidFill>
              <a:effectLst/>
              <a:uLnTx/>
              <a:uFillTx/>
              <a:latin typeface="Tahoma" pitchFamily="34" charset="0"/>
              <a:ea typeface="+mn-ea"/>
              <a:cs typeface="Tahoma" pitchFamily="34" charset="0"/>
            </a:endParaRPr>
          </a:p>
        </p:txBody>
      </p:sp>
      <p:pic>
        <p:nvPicPr>
          <p:cNvPr id="2050" name="Picture 2" descr="C:\Documents and Settings\User\Рабочий стол\Публикации в интернет\Metodisty.ru\Geopardy Game\830e7320f41d[1].jpg"/>
          <p:cNvPicPr>
            <a:picLocks noChangeAspect="1" noChangeArrowheads="1"/>
          </p:cNvPicPr>
          <p:nvPr/>
        </p:nvPicPr>
        <p:blipFill>
          <a:blip r:embed="rId2" cstate="email"/>
          <a:srcRect/>
          <a:stretch>
            <a:fillRect/>
          </a:stretch>
        </p:blipFill>
        <p:spPr bwMode="auto">
          <a:xfrm>
            <a:off x="250649" y="1699800"/>
            <a:ext cx="3178351" cy="4320000"/>
          </a:xfrm>
          <a:prstGeom prst="rect">
            <a:avLst/>
          </a:prstGeom>
          <a:noFill/>
          <a:ln w="57150">
            <a:pattFill prst="horzBrick">
              <a:fgClr>
                <a:srgbClr val="FF9900"/>
              </a:fgClr>
              <a:bgClr>
                <a:srgbClr val="006600"/>
              </a:bgClr>
            </a:pattFill>
            <a:miter lim="800000"/>
            <a:headEnd/>
            <a:tailEnd/>
          </a:ln>
        </p:spPr>
      </p:pic>
      <p:pic>
        <p:nvPicPr>
          <p:cNvPr id="2051" name="Picture 3" descr="C:\Documents and Settings\User\Рабочий стол\Публикации в интернет\Metodisty.ru\Geopardy Game\DSCF1668[1].jpg"/>
          <p:cNvPicPr>
            <a:picLocks noChangeAspect="1" noChangeArrowheads="1"/>
          </p:cNvPicPr>
          <p:nvPr/>
        </p:nvPicPr>
        <p:blipFill>
          <a:blip r:embed="rId3" cstate="email"/>
          <a:srcRect/>
          <a:stretch>
            <a:fillRect/>
          </a:stretch>
        </p:blipFill>
        <p:spPr bwMode="auto">
          <a:xfrm>
            <a:off x="3657600" y="1831200"/>
            <a:ext cx="5269963" cy="3960000"/>
          </a:xfrm>
          <a:prstGeom prst="rect">
            <a:avLst/>
          </a:prstGeom>
          <a:noFill/>
          <a:ln w="57150">
            <a:pattFill prst="horzBrick">
              <a:fgClr>
                <a:srgbClr val="FF9900"/>
              </a:fgClr>
              <a:bgClr>
                <a:srgbClr val="006600"/>
              </a:bgClr>
            </a:patt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2051"/>
                                        </p:tgtEl>
                                        <p:attrNameLst>
                                          <p:attrName>style.visibility</p:attrName>
                                        </p:attrNameLst>
                                      </p:cBhvr>
                                      <p:to>
                                        <p:strVal val="visible"/>
                                      </p:to>
                                    </p:set>
                                    <p:anim calcmode="lin" valueType="num">
                                      <p:cBhvr>
                                        <p:cTn id="20" dur="1000" fill="hold"/>
                                        <p:tgtEl>
                                          <p:spTgt spid="2051"/>
                                        </p:tgtEl>
                                        <p:attrNameLst>
                                          <p:attrName>ppt_w</p:attrName>
                                        </p:attrNameLst>
                                      </p:cBhvr>
                                      <p:tavLst>
                                        <p:tav tm="0">
                                          <p:val>
                                            <p:fltVal val="0"/>
                                          </p:val>
                                        </p:tav>
                                        <p:tav tm="100000">
                                          <p:val>
                                            <p:strVal val="#ppt_w"/>
                                          </p:val>
                                        </p:tav>
                                      </p:tavLst>
                                    </p:anim>
                                    <p:anim calcmode="lin" valueType="num">
                                      <p:cBhvr>
                                        <p:cTn id="21" dur="1000" fill="hold"/>
                                        <p:tgtEl>
                                          <p:spTgt spid="2051"/>
                                        </p:tgtEl>
                                        <p:attrNameLst>
                                          <p:attrName>ppt_h</p:attrName>
                                        </p:attrNameLst>
                                      </p:cBhvr>
                                      <p:tavLst>
                                        <p:tav tm="0">
                                          <p:val>
                                            <p:fltVal val="0"/>
                                          </p:val>
                                        </p:tav>
                                        <p:tav tm="100000">
                                          <p:val>
                                            <p:strVal val="#ppt_h"/>
                                          </p:val>
                                        </p:tav>
                                      </p:tavLst>
                                    </p:anim>
                                    <p:anim calcmode="lin" valueType="num">
                                      <p:cBhvr>
                                        <p:cTn id="22" dur="1000" fill="hold"/>
                                        <p:tgtEl>
                                          <p:spTgt spid="2051"/>
                                        </p:tgtEl>
                                        <p:attrNameLst>
                                          <p:attrName>style.rotation</p:attrName>
                                        </p:attrNameLst>
                                      </p:cBhvr>
                                      <p:tavLst>
                                        <p:tav tm="0">
                                          <p:val>
                                            <p:fltVal val="90"/>
                                          </p:val>
                                        </p:tav>
                                        <p:tav tm="100000">
                                          <p:val>
                                            <p:fltVal val="0"/>
                                          </p:val>
                                        </p:tav>
                                      </p:tavLst>
                                    </p:anim>
                                    <p:animEffect transition="in" filter="fade">
                                      <p:cBhvr>
                                        <p:cTn id="23"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fotki.yandex.ru/get/3908/zyb6666.b/0_21b9a_e5df4bdb_L"/>
          <p:cNvPicPr>
            <a:picLocks noChangeAspect="1" noChangeArrowheads="1"/>
          </p:cNvPicPr>
          <p:nvPr/>
        </p:nvPicPr>
        <p:blipFill>
          <a:blip r:embed="rId2"/>
          <a:srcRect/>
          <a:stretch>
            <a:fillRect/>
          </a:stretch>
        </p:blipFill>
        <p:spPr bwMode="auto">
          <a:xfrm>
            <a:off x="3031809" y="1676490"/>
            <a:ext cx="3223260" cy="3621640"/>
          </a:xfrm>
          <a:prstGeom prst="rect">
            <a:avLst/>
          </a:prstGeom>
          <a:noFill/>
        </p:spPr>
      </p:pic>
      <p:sp>
        <p:nvSpPr>
          <p:cNvPr id="3" name="TextBox 2"/>
          <p:cNvSpPr txBox="1"/>
          <p:nvPr/>
        </p:nvSpPr>
        <p:spPr>
          <a:xfrm>
            <a:off x="428597" y="571480"/>
            <a:ext cx="8429684" cy="523220"/>
          </a:xfrm>
          <a:prstGeom prst="rect">
            <a:avLst/>
          </a:prstGeom>
          <a:noFill/>
        </p:spPr>
        <p:txBody>
          <a:bodyPr wrap="square" rtlCol="0">
            <a:spAutoFit/>
          </a:bodyPr>
          <a:lstStyle/>
          <a:p>
            <a:r>
              <a:rPr lang="en-US" sz="2800" b="1" dirty="0" smtClean="0">
                <a:solidFill>
                  <a:srgbClr val="002060"/>
                </a:solidFill>
                <a:latin typeface="Arial" pitchFamily="34" charset="0"/>
                <a:cs typeface="Arial" pitchFamily="34" charset="0"/>
              </a:rPr>
              <a:t>The end of the game. We hope you’ve enjoyed it</a:t>
            </a:r>
            <a:r>
              <a:rPr lang="en-US" b="1" dirty="0" smtClean="0"/>
              <a:t>.</a:t>
            </a:r>
            <a:endParaRPr lang="ru-RU" b="1" dirty="0"/>
          </a:p>
        </p:txBody>
      </p:sp>
      <p:sp>
        <p:nvSpPr>
          <p:cNvPr id="4" name="Прямоугольник 3"/>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extLst>
      <p:ext uri="{BB962C8B-B14F-4D97-AF65-F5344CB8AC3E}">
        <p14:creationId xmlns:p14="http://schemas.microsoft.com/office/powerpoint/2010/main" val="27580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style.rotation</p:attrName>
                                        </p:attrNameLst>
                                      </p:cBhvr>
                                      <p:tavLst>
                                        <p:tav tm="0">
                                          <p:val>
                                            <p:fltVal val="90"/>
                                          </p:val>
                                        </p:tav>
                                        <p:tav tm="100000">
                                          <p:val>
                                            <p:fltVal val="0"/>
                                          </p:val>
                                        </p:tav>
                                      </p:tavLst>
                                    </p:anim>
                                    <p:animEffect transition="in" filter="fade">
                                      <p:cBhvr>
                                        <p:cTn id="10" dur="3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iterate type="lt">
                                    <p:tmPct val="0"/>
                                  </p:iterate>
                                  <p:childTnLst>
                                    <p:animClr clrSpc="rgb" dir="cw">
                                      <p:cBhvr override="childStyle">
                                        <p:cTn id="14" dur="100" fill="hold"/>
                                        <p:tgtEl>
                                          <p:spTgt spid="2"/>
                                        </p:tgtEl>
                                        <p:attrNameLst>
                                          <p:attrName>style.color</p:attrName>
                                        </p:attrNameLst>
                                      </p:cBhvr>
                                      <p:to>
                                        <a:schemeClr val="accent2"/>
                                      </p:to>
                                    </p:animClr>
                                    <p:animClr clrSpc="rgb" dir="cw">
                                      <p:cBhvr>
                                        <p:cTn id="15" dur="100" fill="hold"/>
                                        <p:tgtEl>
                                          <p:spTgt spid="2"/>
                                        </p:tgtEl>
                                        <p:attrNameLst>
                                          <p:attrName>fillcolor</p:attrName>
                                        </p:attrNameLst>
                                      </p:cBhvr>
                                      <p:to>
                                        <a:schemeClr val="accent2"/>
                                      </p:to>
                                    </p:animClr>
                                    <p:set>
                                      <p:cBhvr>
                                        <p:cTn id="16" dur="100" fill="hold"/>
                                        <p:tgtEl>
                                          <p:spTgt spid="2"/>
                                        </p:tgtEl>
                                        <p:attrNameLst>
                                          <p:attrName>fill.type</p:attrName>
                                        </p:attrNameLst>
                                      </p:cBhvr>
                                      <p:to>
                                        <p:strVal val="solid"/>
                                      </p:to>
                                    </p:set>
                                    <p:set>
                                      <p:cBhvr>
                                        <p:cTn id="17" dur="100" fill="hold"/>
                                        <p:tgtEl>
                                          <p:spTgt spid="2"/>
                                        </p:tgtEl>
                                        <p:attrNameLst>
                                          <p:attrName>fill.on</p:attrName>
                                        </p:attrNameLst>
                                      </p:cBhvr>
                                      <p:to>
                                        <p:strVal val="true"/>
                                      </p:to>
                                    </p:set>
                                    <p:animRot by="120000">
                                      <p:cBhvr>
                                        <p:cTn id="18" dur="100" fill="hold">
                                          <p:stCondLst>
                                            <p:cond delay="0"/>
                                          </p:stCondLst>
                                        </p:cTn>
                                        <p:tgtEl>
                                          <p:spTgt spid="2"/>
                                        </p:tgtEl>
                                        <p:attrNameLst>
                                          <p:attrName>r</p:attrName>
                                        </p:attrNameLst>
                                      </p:cBhvr>
                                    </p:animRot>
                                    <p:animRot by="-240000">
                                      <p:cBhvr>
                                        <p:cTn id="19" dur="200" fill="hold">
                                          <p:stCondLst>
                                            <p:cond delay="200"/>
                                          </p:stCondLst>
                                        </p:cTn>
                                        <p:tgtEl>
                                          <p:spTgt spid="2"/>
                                        </p:tgtEl>
                                        <p:attrNameLst>
                                          <p:attrName>r</p:attrName>
                                        </p:attrNameLst>
                                      </p:cBhvr>
                                    </p:animRot>
                                    <p:animRot by="240000">
                                      <p:cBhvr>
                                        <p:cTn id="20" dur="200" fill="hold">
                                          <p:stCondLst>
                                            <p:cond delay="400"/>
                                          </p:stCondLst>
                                        </p:cTn>
                                        <p:tgtEl>
                                          <p:spTgt spid="2"/>
                                        </p:tgtEl>
                                        <p:attrNameLst>
                                          <p:attrName>r</p:attrName>
                                        </p:attrNameLst>
                                      </p:cBhvr>
                                    </p:animRot>
                                    <p:animRot by="-240000">
                                      <p:cBhvr>
                                        <p:cTn id="21" dur="200" fill="hold">
                                          <p:stCondLst>
                                            <p:cond delay="600"/>
                                          </p:stCondLst>
                                        </p:cTn>
                                        <p:tgtEl>
                                          <p:spTgt spid="2"/>
                                        </p:tgtEl>
                                        <p:attrNameLst>
                                          <p:attrName>r</p:attrName>
                                        </p:attrNameLst>
                                      </p:cBhvr>
                                    </p:animRot>
                                    <p:animRot by="120000">
                                      <p:cBhvr>
                                        <p:cTn id="22" dur="200" fill="hold">
                                          <p:stCondLst>
                                            <p:cond delay="800"/>
                                          </p:stCondLst>
                                        </p:cTn>
                                        <p:tgtEl>
                                          <p:spTgt spid="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dissolve">
                                      <p:cBhvr>
                                        <p:cTn id="2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img1.liveinternet.ru/images/attach/b/3/16/179/16179062_1201527772_1.jpg"/>
          <p:cNvPicPr>
            <a:picLocks noChangeAspect="1" noChangeArrowheads="1"/>
          </p:cNvPicPr>
          <p:nvPr/>
        </p:nvPicPr>
        <p:blipFill>
          <a:blip r:embed="rId2"/>
          <a:srcRect/>
          <a:stretch>
            <a:fillRect/>
          </a:stretch>
        </p:blipFill>
        <p:spPr bwMode="auto">
          <a:xfrm>
            <a:off x="252556" y="760683"/>
            <a:ext cx="4712771" cy="3622102"/>
          </a:xfrm>
          <a:prstGeom prst="rect">
            <a:avLst/>
          </a:prstGeom>
          <a:noFill/>
        </p:spPr>
      </p:pic>
      <p:pic>
        <p:nvPicPr>
          <p:cNvPr id="71684" name="Picture 4" descr="http://otherworldmystery.com/wp-content/uploads/2011/08/loch-monster-11.jpg"/>
          <p:cNvPicPr>
            <a:picLocks noChangeAspect="1" noChangeArrowheads="1"/>
          </p:cNvPicPr>
          <p:nvPr/>
        </p:nvPicPr>
        <p:blipFill>
          <a:blip r:embed="rId3"/>
          <a:srcRect/>
          <a:stretch>
            <a:fillRect/>
          </a:stretch>
        </p:blipFill>
        <p:spPr bwMode="auto">
          <a:xfrm>
            <a:off x="5143504" y="760683"/>
            <a:ext cx="3848100" cy="2857500"/>
          </a:xfrm>
          <a:prstGeom prst="rect">
            <a:avLst/>
          </a:prstGeom>
          <a:noFill/>
        </p:spPr>
      </p:pic>
      <p:pic>
        <p:nvPicPr>
          <p:cNvPr id="71686" name="Picture 6" descr="http://phototravelguide.ru/wp-content/uploads/2011/03/ozero-lohness-11.jpg"/>
          <p:cNvPicPr>
            <a:picLocks noChangeAspect="1" noChangeArrowheads="1"/>
          </p:cNvPicPr>
          <p:nvPr/>
        </p:nvPicPr>
        <p:blipFill>
          <a:blip r:embed="rId4"/>
          <a:srcRect/>
          <a:stretch>
            <a:fillRect/>
          </a:stretch>
        </p:blipFill>
        <p:spPr bwMode="auto">
          <a:xfrm>
            <a:off x="466957" y="3429000"/>
            <a:ext cx="4283968" cy="3212976"/>
          </a:xfrm>
          <a:prstGeom prst="rect">
            <a:avLst/>
          </a:prstGeom>
          <a:noFill/>
        </p:spPr>
      </p:pic>
      <p:sp>
        <p:nvSpPr>
          <p:cNvPr id="7" name="TextBox 6"/>
          <p:cNvSpPr txBox="1"/>
          <p:nvPr/>
        </p:nvSpPr>
        <p:spPr>
          <a:xfrm>
            <a:off x="5143504" y="4929198"/>
            <a:ext cx="4000496" cy="1569660"/>
          </a:xfrm>
          <a:prstGeom prst="rect">
            <a:avLst/>
          </a:prstGeom>
          <a:noFill/>
        </p:spPr>
        <p:txBody>
          <a:bodyPr wrap="square" rtlCol="0">
            <a:spAutoFit/>
          </a:bodyPr>
          <a:lstStyle/>
          <a:p>
            <a:r>
              <a:rPr lang="en-US" sz="3200" b="1" dirty="0" smtClean="0">
                <a:solidFill>
                  <a:srgbClr val="002060"/>
                </a:solidFill>
                <a:latin typeface="Arial" pitchFamily="34" charset="0"/>
                <a:cs typeface="Arial" pitchFamily="34" charset="0"/>
              </a:rPr>
              <a:t>Lake Loch Ness and Loch Ness monster.</a:t>
            </a:r>
            <a:endParaRPr lang="ru-RU" sz="3200" b="1" dirty="0">
              <a:solidFill>
                <a:srgbClr val="002060"/>
              </a:solidFill>
              <a:latin typeface="Arial" pitchFamily="34" charset="0"/>
              <a:cs typeface="Arial" pitchFamily="34" charset="0"/>
            </a:endParaRPr>
          </a:p>
        </p:txBody>
      </p:sp>
      <p:sp>
        <p:nvSpPr>
          <p:cNvPr id="6" name="Прямоугольник 5"/>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1000" fill="hold"/>
                                        <p:tgtEl>
                                          <p:spTgt spid="71682"/>
                                        </p:tgtEl>
                                        <p:attrNameLst>
                                          <p:attrName>ppt_w</p:attrName>
                                        </p:attrNameLst>
                                      </p:cBhvr>
                                      <p:tavLst>
                                        <p:tav tm="0">
                                          <p:val>
                                            <p:fltVal val="0"/>
                                          </p:val>
                                        </p:tav>
                                        <p:tav tm="100000">
                                          <p:val>
                                            <p:strVal val="#ppt_w"/>
                                          </p:val>
                                        </p:tav>
                                      </p:tavLst>
                                    </p:anim>
                                    <p:anim calcmode="lin" valueType="num">
                                      <p:cBhvr>
                                        <p:cTn id="8" dur="1000" fill="hold"/>
                                        <p:tgtEl>
                                          <p:spTgt spid="71682"/>
                                        </p:tgtEl>
                                        <p:attrNameLst>
                                          <p:attrName>ppt_h</p:attrName>
                                        </p:attrNameLst>
                                      </p:cBhvr>
                                      <p:tavLst>
                                        <p:tav tm="0">
                                          <p:val>
                                            <p:fltVal val="0"/>
                                          </p:val>
                                        </p:tav>
                                        <p:tav tm="100000">
                                          <p:val>
                                            <p:strVal val="#ppt_h"/>
                                          </p:val>
                                        </p:tav>
                                      </p:tavLst>
                                    </p:anim>
                                    <p:animEffect transition="in" filter="fade">
                                      <p:cBhvr>
                                        <p:cTn id="9" dur="1000"/>
                                        <p:tgtEl>
                                          <p:spTgt spid="7168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71684"/>
                                        </p:tgtEl>
                                        <p:attrNameLst>
                                          <p:attrName>style.visibility</p:attrName>
                                        </p:attrNameLst>
                                      </p:cBhvr>
                                      <p:to>
                                        <p:strVal val="visible"/>
                                      </p:to>
                                    </p:set>
                                    <p:anim calcmode="lin" valueType="num">
                                      <p:cBhvr>
                                        <p:cTn id="13" dur="1000" fill="hold"/>
                                        <p:tgtEl>
                                          <p:spTgt spid="71684"/>
                                        </p:tgtEl>
                                        <p:attrNameLst>
                                          <p:attrName>ppt_w</p:attrName>
                                        </p:attrNameLst>
                                      </p:cBhvr>
                                      <p:tavLst>
                                        <p:tav tm="0">
                                          <p:val>
                                            <p:fltVal val="0"/>
                                          </p:val>
                                        </p:tav>
                                        <p:tav tm="100000">
                                          <p:val>
                                            <p:strVal val="#ppt_w"/>
                                          </p:val>
                                        </p:tav>
                                      </p:tavLst>
                                    </p:anim>
                                    <p:anim calcmode="lin" valueType="num">
                                      <p:cBhvr>
                                        <p:cTn id="14" dur="1000" fill="hold"/>
                                        <p:tgtEl>
                                          <p:spTgt spid="71684"/>
                                        </p:tgtEl>
                                        <p:attrNameLst>
                                          <p:attrName>ppt_h</p:attrName>
                                        </p:attrNameLst>
                                      </p:cBhvr>
                                      <p:tavLst>
                                        <p:tav tm="0">
                                          <p:val>
                                            <p:fltVal val="0"/>
                                          </p:val>
                                        </p:tav>
                                        <p:tav tm="100000">
                                          <p:val>
                                            <p:strVal val="#ppt_h"/>
                                          </p:val>
                                        </p:tav>
                                      </p:tavLst>
                                    </p:anim>
                                    <p:animEffect transition="in" filter="fade">
                                      <p:cBhvr>
                                        <p:cTn id="15" dur="1000"/>
                                        <p:tgtEl>
                                          <p:spTgt spid="71684"/>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71686"/>
                                        </p:tgtEl>
                                        <p:attrNameLst>
                                          <p:attrName>style.visibility</p:attrName>
                                        </p:attrNameLst>
                                      </p:cBhvr>
                                      <p:to>
                                        <p:strVal val="visible"/>
                                      </p:to>
                                    </p:set>
                                    <p:anim calcmode="lin" valueType="num">
                                      <p:cBhvr>
                                        <p:cTn id="19" dur="1000" fill="hold"/>
                                        <p:tgtEl>
                                          <p:spTgt spid="71686"/>
                                        </p:tgtEl>
                                        <p:attrNameLst>
                                          <p:attrName>ppt_w</p:attrName>
                                        </p:attrNameLst>
                                      </p:cBhvr>
                                      <p:tavLst>
                                        <p:tav tm="0">
                                          <p:val>
                                            <p:fltVal val="0"/>
                                          </p:val>
                                        </p:tav>
                                        <p:tav tm="100000">
                                          <p:val>
                                            <p:strVal val="#ppt_w"/>
                                          </p:val>
                                        </p:tav>
                                      </p:tavLst>
                                    </p:anim>
                                    <p:anim calcmode="lin" valueType="num">
                                      <p:cBhvr>
                                        <p:cTn id="20" dur="1000" fill="hold"/>
                                        <p:tgtEl>
                                          <p:spTgt spid="71686"/>
                                        </p:tgtEl>
                                        <p:attrNameLst>
                                          <p:attrName>ppt_h</p:attrName>
                                        </p:attrNameLst>
                                      </p:cBhvr>
                                      <p:tavLst>
                                        <p:tav tm="0">
                                          <p:val>
                                            <p:fltVal val="0"/>
                                          </p:val>
                                        </p:tav>
                                        <p:tav tm="100000">
                                          <p:val>
                                            <p:strVal val="#ppt_h"/>
                                          </p:val>
                                        </p:tav>
                                      </p:tavLst>
                                    </p:anim>
                                    <p:animEffect transition="in" filter="fade">
                                      <p:cBhvr>
                                        <p:cTn id="21" dur="1000"/>
                                        <p:tgtEl>
                                          <p:spTgt spid="71686"/>
                                        </p:tgtEl>
                                      </p:cBhvr>
                                    </p:animEffect>
                                  </p:childTnLst>
                                </p:cTn>
                              </p:par>
                            </p:childTnLst>
                          </p:cTn>
                        </p:par>
                        <p:par>
                          <p:cTn id="22" fill="hold">
                            <p:stCondLst>
                              <p:cond delay="3000"/>
                            </p:stCondLst>
                            <p:childTnLst>
                              <p:par>
                                <p:cTn id="23" presetID="53" presetClass="entr" presetSubtype="0" fill="hold"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p:cTn id="2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0" y="1357298"/>
            <a:ext cx="9144000"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tab pos="457200" algn="l"/>
              </a:tabLst>
            </a:pP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Attention! Look at these French words: </a:t>
            </a:r>
            <a:endParaRPr kumimoji="0" lang="ru-RU"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Char char="•"/>
              <a:tabLst>
                <a:tab pos="457200" algn="l"/>
              </a:tabLst>
            </a:pP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pot – </a:t>
            </a:r>
            <a:r>
              <a:rPr kumimoji="0" lang="ru-RU"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горшок</a:t>
            </a: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accent3">
                    <a:lumMod val="50000"/>
                  </a:schemeClr>
                </a:solidFill>
                <a:effectLst/>
                <a:latin typeface="Arial" pitchFamily="34" charset="0"/>
                <a:ea typeface="Times New Roman" pitchFamily="18" charset="0"/>
                <a:cs typeface="Times New Roman" pitchFamily="18" charset="0"/>
              </a:rPr>
              <a:t>nez</a:t>
            </a: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 –</a:t>
            </a:r>
            <a:r>
              <a:rPr kumimoji="0" lang="ru-RU"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нос</a:t>
            </a: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accent3">
                    <a:lumMod val="50000"/>
                  </a:schemeClr>
                </a:solidFill>
                <a:effectLst/>
                <a:latin typeface="Arial" pitchFamily="34" charset="0"/>
                <a:ea typeface="Times New Roman" pitchFamily="18" charset="0"/>
                <a:cs typeface="Times New Roman" pitchFamily="18" charset="0"/>
              </a:rPr>
              <a:t>velur</a:t>
            </a: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 – </a:t>
            </a:r>
            <a:r>
              <a:rPr kumimoji="0" lang="ru-RU"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мягкий</a:t>
            </a: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accent3">
                    <a:lumMod val="50000"/>
                  </a:schemeClr>
                </a:solidFill>
                <a:effectLst/>
                <a:latin typeface="Arial" pitchFamily="34" charset="0"/>
                <a:ea typeface="Times New Roman" pitchFamily="18" charset="0"/>
                <a:cs typeface="Times New Roman" pitchFamily="18" charset="0"/>
              </a:rPr>
              <a:t>garder</a:t>
            </a: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 – </a:t>
            </a:r>
            <a:r>
              <a:rPr kumimoji="0" lang="ru-RU"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хранить</a:t>
            </a: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accent3">
                    <a:lumMod val="50000"/>
                  </a:schemeClr>
                </a:solidFill>
                <a:effectLst/>
                <a:latin typeface="Arial" pitchFamily="34" charset="0"/>
                <a:ea typeface="Times New Roman" pitchFamily="18" charset="0"/>
                <a:cs typeface="Times New Roman" pitchFamily="18" charset="0"/>
              </a:rPr>
              <a:t>cheveux</a:t>
            </a: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 – </a:t>
            </a:r>
            <a:r>
              <a:rPr kumimoji="0" lang="ru-RU"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волосы</a:t>
            </a: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accent3">
                    <a:lumMod val="50000"/>
                  </a:schemeClr>
                </a:solidFill>
                <a:effectLst/>
                <a:latin typeface="Arial" pitchFamily="34" charset="0"/>
                <a:ea typeface="Times New Roman" pitchFamily="18" charset="0"/>
                <a:cs typeface="Times New Roman" pitchFamily="18" charset="0"/>
              </a:rPr>
              <a:t>cacher</a:t>
            </a: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 – </a:t>
            </a:r>
            <a:r>
              <a:rPr kumimoji="0" lang="ru-RU"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прятать</a:t>
            </a: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a:t>
            </a:r>
            <a:endParaRPr kumimoji="0" lang="ru-RU"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Char char="•"/>
              <a:tabLst>
                <a:tab pos="457200" algn="l"/>
              </a:tabLst>
            </a:pP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 robe – </a:t>
            </a:r>
            <a:r>
              <a:rPr kumimoji="0" lang="ru-RU"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платье</a:t>
            </a: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accent3">
                    <a:lumMod val="50000"/>
                  </a:schemeClr>
                </a:solidFill>
                <a:effectLst/>
                <a:latin typeface="Arial" pitchFamily="34" charset="0"/>
                <a:ea typeface="Times New Roman" pitchFamily="18" charset="0"/>
                <a:cs typeface="Times New Roman" pitchFamily="18" charset="0"/>
              </a:rPr>
              <a:t>pencer</a:t>
            </a: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 –</a:t>
            </a:r>
            <a:r>
              <a:rPr kumimoji="0" lang="ru-RU"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защемлять</a:t>
            </a: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 </a:t>
            </a:r>
            <a:endParaRPr kumimoji="0" lang="ru-RU"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Char char="•"/>
              <a:tabLst>
                <a:tab pos="457200" algn="l"/>
              </a:tabLst>
            </a:pP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Having joined in pairs these words</a:t>
            </a:r>
            <a:r>
              <a:rPr lang="ru-RU" sz="3200" b="1" dirty="0" smtClean="0">
                <a:solidFill>
                  <a:schemeClr val="accent3">
                    <a:lumMod val="50000"/>
                  </a:schemeClr>
                </a:solidFill>
                <a:latin typeface="Arial" pitchFamily="34" charset="0"/>
                <a:ea typeface="Times New Roman" pitchFamily="18" charset="0"/>
                <a:cs typeface="Times New Roman" pitchFamily="18" charset="0"/>
              </a:rPr>
              <a:t> </a:t>
            </a: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came </a:t>
            </a:r>
            <a:endParaRPr kumimoji="0" lang="ru-RU"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Char char="•"/>
              <a:tabLst>
                <a:tab pos="457200" algn="l"/>
              </a:tabLst>
            </a:pP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to the Russian language.</a:t>
            </a:r>
            <a:endParaRPr kumimoji="0" lang="ru-RU"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Char char="•"/>
              <a:tabLst>
                <a:tab pos="457200" algn="l"/>
              </a:tabLst>
            </a:pPr>
            <a:endParaRPr lang="ru-RU" sz="2200" dirty="0" smtClean="0">
              <a:solidFill>
                <a:srgbClr val="333333"/>
              </a:solidFill>
              <a:latin typeface="Arial" pitchFamily="34"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Char char="•"/>
              <a:tabLst>
                <a:tab pos="457200" algn="l"/>
              </a:tabLst>
            </a:pPr>
            <a:r>
              <a:rPr kumimoji="0" lang="en-US" sz="2200" b="0" i="0" u="none" strike="noStrike" cap="none" normalizeH="0" baseline="0" dirty="0" smtClean="0">
                <a:ln>
                  <a:noFill/>
                </a:ln>
                <a:solidFill>
                  <a:srgbClr val="333333"/>
                </a:solidFill>
                <a:effectLst/>
                <a:latin typeface="Arial" pitchFamily="34" charset="0"/>
                <a:ea typeface="Times New Roman" pitchFamily="18" charset="0"/>
                <a:cs typeface="Times New Roman" pitchFamily="18" charset="0"/>
              </a:rPr>
              <a:t> </a:t>
            </a:r>
            <a:r>
              <a:rPr kumimoji="0" lang="ru-RU" sz="3200" b="1" i="0" u="none" strike="noStrike" cap="none" normalizeH="0" baseline="0" dirty="0" err="1" smtClean="0">
                <a:ln>
                  <a:noFill/>
                </a:ln>
                <a:solidFill>
                  <a:srgbClr val="002060"/>
                </a:solidFill>
                <a:effectLst/>
                <a:latin typeface="Arial" pitchFamily="34" charset="0"/>
                <a:ea typeface="Times New Roman" pitchFamily="18" charset="0"/>
                <a:cs typeface="Times New Roman" pitchFamily="18" charset="0"/>
              </a:rPr>
              <a:t>Find</a:t>
            </a:r>
            <a:r>
              <a:rPr kumimoji="0" lang="ru-RU" sz="32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 </a:t>
            </a:r>
            <a:r>
              <a:rPr kumimoji="0" lang="ru-RU" sz="3200" b="1" i="0" u="none" strike="noStrike" cap="none" normalizeH="0" baseline="0" dirty="0" err="1" smtClean="0">
                <a:ln>
                  <a:noFill/>
                </a:ln>
                <a:solidFill>
                  <a:srgbClr val="002060"/>
                </a:solidFill>
                <a:effectLst/>
                <a:latin typeface="Arial" pitchFamily="34" charset="0"/>
                <a:ea typeface="Times New Roman" pitchFamily="18" charset="0"/>
                <a:cs typeface="Times New Roman" pitchFamily="18" charset="0"/>
              </a:rPr>
              <a:t>these</a:t>
            </a:r>
            <a:r>
              <a:rPr kumimoji="0" lang="ru-RU" sz="32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 </a:t>
            </a:r>
            <a:r>
              <a:rPr kumimoji="0" lang="ru-RU" sz="3200" b="1" i="0" u="none" strike="noStrike" cap="none" normalizeH="0" baseline="0" dirty="0" err="1" smtClean="0">
                <a:ln>
                  <a:noFill/>
                </a:ln>
                <a:solidFill>
                  <a:srgbClr val="002060"/>
                </a:solidFill>
                <a:effectLst/>
                <a:latin typeface="Arial" pitchFamily="34" charset="0"/>
                <a:ea typeface="Times New Roman" pitchFamily="18" charset="0"/>
                <a:cs typeface="Times New Roman" pitchFamily="18" charset="0"/>
              </a:rPr>
              <a:t>words</a:t>
            </a:r>
            <a:r>
              <a:rPr kumimoji="0" lang="ru-RU" sz="32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 </a:t>
            </a:r>
            <a:r>
              <a:rPr kumimoji="0" lang="ru-RU" sz="3200" b="1" i="0" u="none" strike="noStrike" cap="none" normalizeH="0" baseline="0" dirty="0" err="1" smtClean="0">
                <a:ln>
                  <a:noFill/>
                </a:ln>
                <a:solidFill>
                  <a:srgbClr val="002060"/>
                </a:solidFill>
                <a:effectLst/>
                <a:latin typeface="Arial" pitchFamily="34" charset="0"/>
                <a:ea typeface="Times New Roman" pitchFamily="18" charset="0"/>
                <a:cs typeface="Times New Roman" pitchFamily="18" charset="0"/>
              </a:rPr>
              <a:t>in</a:t>
            </a:r>
            <a:r>
              <a:rPr kumimoji="0" lang="ru-RU" sz="32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 </a:t>
            </a:r>
            <a:r>
              <a:rPr kumimoji="0" lang="ru-RU" sz="3200" b="1" i="0" u="none" strike="noStrike" cap="none" normalizeH="0" baseline="0" dirty="0" err="1" smtClean="0">
                <a:ln>
                  <a:noFill/>
                </a:ln>
                <a:solidFill>
                  <a:srgbClr val="002060"/>
                </a:solidFill>
                <a:effectLst/>
                <a:latin typeface="Arial" pitchFamily="34" charset="0"/>
                <a:ea typeface="Times New Roman" pitchFamily="18" charset="0"/>
                <a:cs typeface="Times New Roman" pitchFamily="18" charset="0"/>
              </a:rPr>
              <a:t>our</a:t>
            </a:r>
            <a:r>
              <a:rPr kumimoji="0" lang="ru-RU" sz="32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 </a:t>
            </a:r>
            <a:r>
              <a:rPr kumimoji="0" lang="ru-RU" sz="3200" b="1" i="0" u="none" strike="noStrike" cap="none" normalizeH="0" baseline="0" dirty="0" err="1" smtClean="0">
                <a:ln>
                  <a:noFill/>
                </a:ln>
                <a:solidFill>
                  <a:srgbClr val="002060"/>
                </a:solidFill>
                <a:effectLst/>
                <a:latin typeface="Arial" pitchFamily="34" charset="0"/>
                <a:ea typeface="Times New Roman" pitchFamily="18" charset="0"/>
                <a:cs typeface="Times New Roman" pitchFamily="18" charset="0"/>
              </a:rPr>
              <a:t>native</a:t>
            </a:r>
            <a:r>
              <a:rPr kumimoji="0" lang="ru-RU" sz="32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 </a:t>
            </a:r>
            <a:r>
              <a:rPr kumimoji="0" lang="ru-RU" sz="3200" b="1" i="0" u="none" strike="noStrike" cap="none" normalizeH="0" baseline="0" dirty="0" err="1" smtClean="0">
                <a:ln>
                  <a:noFill/>
                </a:ln>
                <a:solidFill>
                  <a:srgbClr val="002060"/>
                </a:solidFill>
                <a:effectLst/>
                <a:latin typeface="Arial" pitchFamily="34" charset="0"/>
                <a:ea typeface="Times New Roman" pitchFamily="18" charset="0"/>
                <a:cs typeface="Times New Roman" pitchFamily="18" charset="0"/>
              </a:rPr>
              <a:t>language</a:t>
            </a:r>
            <a:r>
              <a:rPr kumimoji="0" lang="ru-RU" sz="32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a:t>
            </a:r>
            <a:endParaRPr kumimoji="0" lang="ru-RU" sz="3200" b="1" i="0" u="none" strike="noStrike" cap="none" normalizeH="0" baseline="0" dirty="0" smtClean="0">
              <a:ln>
                <a:noFill/>
              </a:ln>
              <a:solidFill>
                <a:srgbClr val="002060"/>
              </a:solidFill>
              <a:effectLst/>
              <a:latin typeface="Arial" pitchFamily="34" charset="0"/>
              <a:cs typeface="Arial" pitchFamily="34" charset="0"/>
            </a:endParaRPr>
          </a:p>
        </p:txBody>
      </p:sp>
      <p:sp>
        <p:nvSpPr>
          <p:cNvPr id="3" name="Прямоугольник 2"/>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729">
                                            <p:txEl>
                                              <p:pRg st="0" end="0"/>
                                            </p:txEl>
                                          </p:spTgt>
                                        </p:tgtEl>
                                        <p:attrNameLst>
                                          <p:attrName>style.visibility</p:attrName>
                                        </p:attrNameLst>
                                      </p:cBhvr>
                                      <p:to>
                                        <p:strVal val="visible"/>
                                      </p:to>
                                    </p:set>
                                    <p:animEffect transition="in" filter="fade">
                                      <p:cBhvr>
                                        <p:cTn id="7" dur="2000"/>
                                        <p:tgtEl>
                                          <p:spTgt spid="73729">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3729">
                                            <p:txEl>
                                              <p:pRg st="1" end="1"/>
                                            </p:txEl>
                                          </p:spTgt>
                                        </p:tgtEl>
                                        <p:attrNameLst>
                                          <p:attrName>style.visibility</p:attrName>
                                        </p:attrNameLst>
                                      </p:cBhvr>
                                      <p:to>
                                        <p:strVal val="visible"/>
                                      </p:to>
                                    </p:set>
                                    <p:animEffect transition="in" filter="fade">
                                      <p:cBhvr>
                                        <p:cTn id="11" dur="2000"/>
                                        <p:tgtEl>
                                          <p:spTgt spid="73729">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3729">
                                            <p:txEl>
                                              <p:pRg st="2" end="2"/>
                                            </p:txEl>
                                          </p:spTgt>
                                        </p:tgtEl>
                                        <p:attrNameLst>
                                          <p:attrName>style.visibility</p:attrName>
                                        </p:attrNameLst>
                                      </p:cBhvr>
                                      <p:to>
                                        <p:strVal val="visible"/>
                                      </p:to>
                                    </p:set>
                                    <p:animEffect transition="in" filter="fade">
                                      <p:cBhvr>
                                        <p:cTn id="15" dur="2000"/>
                                        <p:tgtEl>
                                          <p:spTgt spid="73729">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3729">
                                            <p:txEl>
                                              <p:pRg st="3" end="3"/>
                                            </p:txEl>
                                          </p:spTgt>
                                        </p:tgtEl>
                                        <p:attrNameLst>
                                          <p:attrName>style.visibility</p:attrName>
                                        </p:attrNameLst>
                                      </p:cBhvr>
                                      <p:to>
                                        <p:strVal val="visible"/>
                                      </p:to>
                                    </p:set>
                                    <p:animEffect transition="in" filter="fade">
                                      <p:cBhvr>
                                        <p:cTn id="19" dur="2000"/>
                                        <p:tgtEl>
                                          <p:spTgt spid="73729">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73729">
                                            <p:txEl>
                                              <p:pRg st="4" end="4"/>
                                            </p:txEl>
                                          </p:spTgt>
                                        </p:tgtEl>
                                        <p:attrNameLst>
                                          <p:attrName>style.visibility</p:attrName>
                                        </p:attrNameLst>
                                      </p:cBhvr>
                                      <p:to>
                                        <p:strVal val="visible"/>
                                      </p:to>
                                    </p:set>
                                    <p:animEffect transition="in" filter="fade">
                                      <p:cBhvr>
                                        <p:cTn id="23" dur="2000"/>
                                        <p:tgtEl>
                                          <p:spTgt spid="73729">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73729">
                                            <p:txEl>
                                              <p:pRg st="6" end="6"/>
                                            </p:txEl>
                                          </p:spTgt>
                                        </p:tgtEl>
                                        <p:attrNameLst>
                                          <p:attrName>style.visibility</p:attrName>
                                        </p:attrNameLst>
                                      </p:cBhvr>
                                      <p:to>
                                        <p:strVal val="visible"/>
                                      </p:to>
                                    </p:set>
                                    <p:animEffect transition="in" filter="fade">
                                      <p:cBhvr>
                                        <p:cTn id="27" dur="2000"/>
                                        <p:tgtEl>
                                          <p:spTgt spid="737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nabokovmuseum.org/highslide/images/large/z4.jpg"/>
          <p:cNvPicPr>
            <a:picLocks noChangeAspect="1" noChangeArrowheads="1"/>
          </p:cNvPicPr>
          <p:nvPr/>
        </p:nvPicPr>
        <p:blipFill>
          <a:blip r:embed="rId2"/>
          <a:srcRect/>
          <a:stretch>
            <a:fillRect/>
          </a:stretch>
        </p:blipFill>
        <p:spPr bwMode="auto">
          <a:xfrm>
            <a:off x="0" y="3767372"/>
            <a:ext cx="4753386" cy="3090628"/>
          </a:xfrm>
          <a:prstGeom prst="rect">
            <a:avLst/>
          </a:prstGeom>
          <a:noFill/>
        </p:spPr>
      </p:pic>
      <p:pic>
        <p:nvPicPr>
          <p:cNvPr id="74756" name="Picture 4" descr="http://go2.imgsmail.ru/imgpreview?key=384624822b083cb8&amp;mb=imgdb_preview_701"/>
          <p:cNvPicPr>
            <a:picLocks noChangeAspect="1" noChangeArrowheads="1"/>
          </p:cNvPicPr>
          <p:nvPr/>
        </p:nvPicPr>
        <p:blipFill>
          <a:blip r:embed="rId3"/>
          <a:srcRect/>
          <a:stretch>
            <a:fillRect/>
          </a:stretch>
        </p:blipFill>
        <p:spPr bwMode="auto">
          <a:xfrm>
            <a:off x="5286380" y="4429132"/>
            <a:ext cx="2500330" cy="2262205"/>
          </a:xfrm>
          <a:prstGeom prst="rect">
            <a:avLst/>
          </a:prstGeom>
          <a:noFill/>
        </p:spPr>
      </p:pic>
      <p:pic>
        <p:nvPicPr>
          <p:cNvPr id="74758" name="Picture 6" descr="http://www.ru.all.biz/img/ru/catalog/1563147.jpeg"/>
          <p:cNvPicPr>
            <a:picLocks noChangeAspect="1" noChangeArrowheads="1"/>
          </p:cNvPicPr>
          <p:nvPr/>
        </p:nvPicPr>
        <p:blipFill>
          <a:blip r:embed="rId4"/>
          <a:srcRect/>
          <a:stretch>
            <a:fillRect/>
          </a:stretch>
        </p:blipFill>
        <p:spPr bwMode="auto">
          <a:xfrm>
            <a:off x="94685" y="734096"/>
            <a:ext cx="5134077" cy="3419296"/>
          </a:xfrm>
          <a:prstGeom prst="rect">
            <a:avLst/>
          </a:prstGeom>
          <a:noFill/>
        </p:spPr>
      </p:pic>
      <p:pic>
        <p:nvPicPr>
          <p:cNvPr id="74760" name="Picture 8" descr="http://makramexa.com/1/oblochko/01_oblochko.jpg"/>
          <p:cNvPicPr>
            <a:picLocks noChangeAspect="1" noChangeArrowheads="1"/>
          </p:cNvPicPr>
          <p:nvPr/>
        </p:nvPicPr>
        <p:blipFill>
          <a:blip r:embed="rId5"/>
          <a:srcRect/>
          <a:stretch>
            <a:fillRect/>
          </a:stretch>
        </p:blipFill>
        <p:spPr bwMode="auto">
          <a:xfrm>
            <a:off x="4895776" y="643326"/>
            <a:ext cx="4006924" cy="3510066"/>
          </a:xfrm>
          <a:prstGeom prst="rect">
            <a:avLst/>
          </a:prstGeom>
          <a:noFill/>
        </p:spPr>
      </p:pic>
      <p:sp>
        <p:nvSpPr>
          <p:cNvPr id="6" name="TextBox 5"/>
          <p:cNvSpPr txBox="1"/>
          <p:nvPr/>
        </p:nvSpPr>
        <p:spPr>
          <a:xfrm>
            <a:off x="2071670" y="2643182"/>
            <a:ext cx="2121543" cy="584775"/>
          </a:xfrm>
          <a:prstGeom prst="rect">
            <a:avLst/>
          </a:prstGeom>
          <a:noFill/>
        </p:spPr>
        <p:txBody>
          <a:bodyPr wrap="none" rtlCol="0">
            <a:spAutoFit/>
          </a:bodyPr>
          <a:lstStyle/>
          <a:p>
            <a:r>
              <a:rPr lang="ru-RU" sz="3200" b="1" dirty="0" smtClean="0">
                <a:solidFill>
                  <a:srgbClr val="FF0000"/>
                </a:solidFill>
                <a:latin typeface="Arial" pitchFamily="34" charset="0"/>
                <a:cs typeface="Arial" pitchFamily="34" charset="0"/>
              </a:rPr>
              <a:t>Гардероб</a:t>
            </a:r>
            <a:endParaRPr lang="ru-RU" sz="3200" b="1" dirty="0">
              <a:solidFill>
                <a:srgbClr val="FF0000"/>
              </a:solidFill>
              <a:latin typeface="Arial" pitchFamily="34" charset="0"/>
              <a:cs typeface="Arial" pitchFamily="34" charset="0"/>
            </a:endParaRPr>
          </a:p>
        </p:txBody>
      </p:sp>
      <p:sp>
        <p:nvSpPr>
          <p:cNvPr id="7" name="TextBox 6"/>
          <p:cNvSpPr txBox="1"/>
          <p:nvPr/>
        </p:nvSpPr>
        <p:spPr>
          <a:xfrm>
            <a:off x="0" y="4429132"/>
            <a:ext cx="1971143" cy="584775"/>
          </a:xfrm>
          <a:prstGeom prst="rect">
            <a:avLst/>
          </a:prstGeom>
          <a:noFill/>
        </p:spPr>
        <p:txBody>
          <a:bodyPr wrap="square" rtlCol="0">
            <a:spAutoFit/>
          </a:bodyPr>
          <a:lstStyle/>
          <a:p>
            <a:r>
              <a:rPr lang="ru-RU" sz="3200" dirty="0" smtClean="0">
                <a:solidFill>
                  <a:srgbClr val="FF0000"/>
                </a:solidFill>
                <a:latin typeface="Arial" pitchFamily="34" charset="0"/>
                <a:cs typeface="Arial" pitchFamily="34" charset="0"/>
              </a:rPr>
              <a:t>пенсне</a:t>
            </a:r>
            <a:endParaRPr lang="ru-RU" sz="3200" dirty="0">
              <a:solidFill>
                <a:srgbClr val="FF0000"/>
              </a:solidFill>
              <a:latin typeface="Arial" pitchFamily="34" charset="0"/>
              <a:cs typeface="Arial" pitchFamily="34" charset="0"/>
            </a:endParaRPr>
          </a:p>
        </p:txBody>
      </p:sp>
      <p:sp>
        <p:nvSpPr>
          <p:cNvPr id="8" name="TextBox 7"/>
          <p:cNvSpPr txBox="1"/>
          <p:nvPr/>
        </p:nvSpPr>
        <p:spPr>
          <a:xfrm>
            <a:off x="6715140" y="4643446"/>
            <a:ext cx="2170146" cy="584775"/>
          </a:xfrm>
          <a:prstGeom prst="rect">
            <a:avLst/>
          </a:prstGeom>
          <a:noFill/>
        </p:spPr>
        <p:txBody>
          <a:bodyPr wrap="none" rtlCol="0">
            <a:spAutoFit/>
          </a:bodyPr>
          <a:lstStyle/>
          <a:p>
            <a:r>
              <a:rPr lang="ru-RU" sz="3200" dirty="0" smtClean="0">
                <a:solidFill>
                  <a:srgbClr val="FF0000"/>
                </a:solidFill>
                <a:latin typeface="Arial" pitchFamily="34" charset="0"/>
                <a:cs typeface="Arial" pitchFamily="34" charset="0"/>
              </a:rPr>
              <a:t>шевелюра</a:t>
            </a:r>
            <a:endParaRPr lang="ru-RU" sz="3200" dirty="0">
              <a:solidFill>
                <a:srgbClr val="FF0000"/>
              </a:solidFill>
              <a:latin typeface="Arial" pitchFamily="34" charset="0"/>
              <a:cs typeface="Arial" pitchFamily="34" charset="0"/>
            </a:endParaRPr>
          </a:p>
        </p:txBody>
      </p:sp>
      <p:sp>
        <p:nvSpPr>
          <p:cNvPr id="9" name="TextBox 8"/>
          <p:cNvSpPr txBox="1"/>
          <p:nvPr/>
        </p:nvSpPr>
        <p:spPr>
          <a:xfrm>
            <a:off x="6000760" y="3000372"/>
            <a:ext cx="1451368" cy="584775"/>
          </a:xfrm>
          <a:prstGeom prst="rect">
            <a:avLst/>
          </a:prstGeom>
          <a:noFill/>
        </p:spPr>
        <p:txBody>
          <a:bodyPr wrap="square" rtlCol="0">
            <a:spAutoFit/>
          </a:bodyPr>
          <a:lstStyle/>
          <a:p>
            <a:r>
              <a:rPr lang="ru-RU" sz="3200" dirty="0" smtClean="0">
                <a:solidFill>
                  <a:srgbClr val="FF0000"/>
                </a:solidFill>
                <a:latin typeface="Arial" pitchFamily="34" charset="0"/>
                <a:cs typeface="Arial" pitchFamily="34" charset="0"/>
              </a:rPr>
              <a:t>кашпо</a:t>
            </a:r>
            <a:endParaRPr lang="ru-RU" sz="3200" dirty="0">
              <a:solidFill>
                <a:srgbClr val="FF0000"/>
              </a:solidFill>
              <a:latin typeface="Arial" pitchFamily="34" charset="0"/>
              <a:cs typeface="Arial" pitchFamily="34" charset="0"/>
            </a:endParaRPr>
          </a:p>
        </p:txBody>
      </p:sp>
      <p:sp>
        <p:nvSpPr>
          <p:cNvPr id="10" name="Прямоугольник 9"/>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1000" fill="hold"/>
                                        <p:tgtEl>
                                          <p:spTgt spid="74754"/>
                                        </p:tgtEl>
                                        <p:attrNameLst>
                                          <p:attrName>ppt_w</p:attrName>
                                        </p:attrNameLst>
                                      </p:cBhvr>
                                      <p:tavLst>
                                        <p:tav tm="0">
                                          <p:val>
                                            <p:fltVal val="0"/>
                                          </p:val>
                                        </p:tav>
                                        <p:tav tm="100000">
                                          <p:val>
                                            <p:strVal val="#ppt_w"/>
                                          </p:val>
                                        </p:tav>
                                      </p:tavLst>
                                    </p:anim>
                                    <p:anim calcmode="lin" valueType="num">
                                      <p:cBhvr>
                                        <p:cTn id="8" dur="1000" fill="hold"/>
                                        <p:tgtEl>
                                          <p:spTgt spid="74754"/>
                                        </p:tgtEl>
                                        <p:attrNameLst>
                                          <p:attrName>ppt_h</p:attrName>
                                        </p:attrNameLst>
                                      </p:cBhvr>
                                      <p:tavLst>
                                        <p:tav tm="0">
                                          <p:val>
                                            <p:fltVal val="0"/>
                                          </p:val>
                                        </p:tav>
                                        <p:tav tm="100000">
                                          <p:val>
                                            <p:strVal val="#ppt_h"/>
                                          </p:val>
                                        </p:tav>
                                      </p:tavLst>
                                    </p:anim>
                                    <p:animEffect transition="in" filter="fade">
                                      <p:cBhvr>
                                        <p:cTn id="9" dur="1000"/>
                                        <p:tgtEl>
                                          <p:spTgt spid="74754"/>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74756"/>
                                        </p:tgtEl>
                                        <p:attrNameLst>
                                          <p:attrName>style.visibility</p:attrName>
                                        </p:attrNameLst>
                                      </p:cBhvr>
                                      <p:to>
                                        <p:strVal val="visible"/>
                                      </p:to>
                                    </p:set>
                                    <p:anim calcmode="lin" valueType="num">
                                      <p:cBhvr>
                                        <p:cTn id="13" dur="1000" fill="hold"/>
                                        <p:tgtEl>
                                          <p:spTgt spid="74756"/>
                                        </p:tgtEl>
                                        <p:attrNameLst>
                                          <p:attrName>ppt_w</p:attrName>
                                        </p:attrNameLst>
                                      </p:cBhvr>
                                      <p:tavLst>
                                        <p:tav tm="0">
                                          <p:val>
                                            <p:fltVal val="0"/>
                                          </p:val>
                                        </p:tav>
                                        <p:tav tm="100000">
                                          <p:val>
                                            <p:strVal val="#ppt_w"/>
                                          </p:val>
                                        </p:tav>
                                      </p:tavLst>
                                    </p:anim>
                                    <p:anim calcmode="lin" valueType="num">
                                      <p:cBhvr>
                                        <p:cTn id="14" dur="1000" fill="hold"/>
                                        <p:tgtEl>
                                          <p:spTgt spid="74756"/>
                                        </p:tgtEl>
                                        <p:attrNameLst>
                                          <p:attrName>ppt_h</p:attrName>
                                        </p:attrNameLst>
                                      </p:cBhvr>
                                      <p:tavLst>
                                        <p:tav tm="0">
                                          <p:val>
                                            <p:fltVal val="0"/>
                                          </p:val>
                                        </p:tav>
                                        <p:tav tm="100000">
                                          <p:val>
                                            <p:strVal val="#ppt_h"/>
                                          </p:val>
                                        </p:tav>
                                      </p:tavLst>
                                    </p:anim>
                                    <p:animEffect transition="in" filter="fade">
                                      <p:cBhvr>
                                        <p:cTn id="15" dur="1000"/>
                                        <p:tgtEl>
                                          <p:spTgt spid="74756"/>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74758"/>
                                        </p:tgtEl>
                                        <p:attrNameLst>
                                          <p:attrName>style.visibility</p:attrName>
                                        </p:attrNameLst>
                                      </p:cBhvr>
                                      <p:to>
                                        <p:strVal val="visible"/>
                                      </p:to>
                                    </p:set>
                                    <p:anim calcmode="lin" valueType="num">
                                      <p:cBhvr>
                                        <p:cTn id="19" dur="1000" fill="hold"/>
                                        <p:tgtEl>
                                          <p:spTgt spid="74758"/>
                                        </p:tgtEl>
                                        <p:attrNameLst>
                                          <p:attrName>ppt_w</p:attrName>
                                        </p:attrNameLst>
                                      </p:cBhvr>
                                      <p:tavLst>
                                        <p:tav tm="0">
                                          <p:val>
                                            <p:fltVal val="0"/>
                                          </p:val>
                                        </p:tav>
                                        <p:tav tm="100000">
                                          <p:val>
                                            <p:strVal val="#ppt_w"/>
                                          </p:val>
                                        </p:tav>
                                      </p:tavLst>
                                    </p:anim>
                                    <p:anim calcmode="lin" valueType="num">
                                      <p:cBhvr>
                                        <p:cTn id="20" dur="1000" fill="hold"/>
                                        <p:tgtEl>
                                          <p:spTgt spid="74758"/>
                                        </p:tgtEl>
                                        <p:attrNameLst>
                                          <p:attrName>ppt_h</p:attrName>
                                        </p:attrNameLst>
                                      </p:cBhvr>
                                      <p:tavLst>
                                        <p:tav tm="0">
                                          <p:val>
                                            <p:fltVal val="0"/>
                                          </p:val>
                                        </p:tav>
                                        <p:tav tm="100000">
                                          <p:val>
                                            <p:strVal val="#ppt_h"/>
                                          </p:val>
                                        </p:tav>
                                      </p:tavLst>
                                    </p:anim>
                                    <p:animEffect transition="in" filter="fade">
                                      <p:cBhvr>
                                        <p:cTn id="21" dur="1000"/>
                                        <p:tgtEl>
                                          <p:spTgt spid="74758"/>
                                        </p:tgtEl>
                                      </p:cBhvr>
                                    </p:animEffect>
                                  </p:childTnLst>
                                </p:cTn>
                              </p:par>
                            </p:childTnLst>
                          </p:cTn>
                        </p:par>
                        <p:par>
                          <p:cTn id="22" fill="hold">
                            <p:stCondLst>
                              <p:cond delay="3000"/>
                            </p:stCondLst>
                            <p:childTnLst>
                              <p:par>
                                <p:cTn id="23" presetID="53" presetClass="entr" presetSubtype="0" fill="hold" nodeType="afterEffect">
                                  <p:stCondLst>
                                    <p:cond delay="0"/>
                                  </p:stCondLst>
                                  <p:childTnLst>
                                    <p:set>
                                      <p:cBhvr>
                                        <p:cTn id="24" dur="1" fill="hold">
                                          <p:stCondLst>
                                            <p:cond delay="0"/>
                                          </p:stCondLst>
                                        </p:cTn>
                                        <p:tgtEl>
                                          <p:spTgt spid="74760"/>
                                        </p:tgtEl>
                                        <p:attrNameLst>
                                          <p:attrName>style.visibility</p:attrName>
                                        </p:attrNameLst>
                                      </p:cBhvr>
                                      <p:to>
                                        <p:strVal val="visible"/>
                                      </p:to>
                                    </p:set>
                                    <p:anim calcmode="lin" valueType="num">
                                      <p:cBhvr>
                                        <p:cTn id="25" dur="1000" fill="hold"/>
                                        <p:tgtEl>
                                          <p:spTgt spid="74760"/>
                                        </p:tgtEl>
                                        <p:attrNameLst>
                                          <p:attrName>ppt_w</p:attrName>
                                        </p:attrNameLst>
                                      </p:cBhvr>
                                      <p:tavLst>
                                        <p:tav tm="0">
                                          <p:val>
                                            <p:fltVal val="0"/>
                                          </p:val>
                                        </p:tav>
                                        <p:tav tm="100000">
                                          <p:val>
                                            <p:strVal val="#ppt_w"/>
                                          </p:val>
                                        </p:tav>
                                      </p:tavLst>
                                    </p:anim>
                                    <p:anim calcmode="lin" valueType="num">
                                      <p:cBhvr>
                                        <p:cTn id="26" dur="1000" fill="hold"/>
                                        <p:tgtEl>
                                          <p:spTgt spid="74760"/>
                                        </p:tgtEl>
                                        <p:attrNameLst>
                                          <p:attrName>ppt_h</p:attrName>
                                        </p:attrNameLst>
                                      </p:cBhvr>
                                      <p:tavLst>
                                        <p:tav tm="0">
                                          <p:val>
                                            <p:fltVal val="0"/>
                                          </p:val>
                                        </p:tav>
                                        <p:tav tm="100000">
                                          <p:val>
                                            <p:strVal val="#ppt_h"/>
                                          </p:val>
                                        </p:tav>
                                      </p:tavLst>
                                    </p:anim>
                                    <p:animEffect transition="in" filter="fade">
                                      <p:cBhvr>
                                        <p:cTn id="27" dur="1000"/>
                                        <p:tgtEl>
                                          <p:spTgt spid="74760"/>
                                        </p:tgtEl>
                                      </p:cBhvr>
                                    </p:animEffect>
                                  </p:childTnLst>
                                </p:cTn>
                              </p:par>
                            </p:childTnLst>
                          </p:cTn>
                        </p:par>
                        <p:par>
                          <p:cTn id="28" fill="hold">
                            <p:stCondLst>
                              <p:cond delay="4000"/>
                            </p:stCondLst>
                            <p:childTnLst>
                              <p:par>
                                <p:cTn id="29" presetID="9" presetClass="entr" presetSubtype="0" fill="hold"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dissolve">
                                      <p:cBhvr>
                                        <p:cTn id="31" dur="1000"/>
                                        <p:tgtEl>
                                          <p:spTgt spid="7">
                                            <p:txEl>
                                              <p:pRg st="0" end="0"/>
                                            </p:txEl>
                                          </p:spTgt>
                                        </p:tgtEl>
                                      </p:cBhvr>
                                    </p:animEffect>
                                  </p:childTnLst>
                                </p:cTn>
                              </p:par>
                            </p:childTnLst>
                          </p:cTn>
                        </p:par>
                        <p:par>
                          <p:cTn id="32" fill="hold">
                            <p:stCondLst>
                              <p:cond delay="5000"/>
                            </p:stCondLst>
                            <p:childTnLst>
                              <p:par>
                                <p:cTn id="33" presetID="9" presetClass="entr" presetSubtype="0" fill="hold" nodeType="after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dissolve">
                                      <p:cBhvr>
                                        <p:cTn id="35" dur="1000"/>
                                        <p:tgtEl>
                                          <p:spTgt spid="8">
                                            <p:txEl>
                                              <p:pRg st="0" end="0"/>
                                            </p:txEl>
                                          </p:spTgt>
                                        </p:tgtEl>
                                      </p:cBhvr>
                                    </p:animEffect>
                                  </p:childTnLst>
                                </p:cTn>
                              </p:par>
                            </p:childTnLst>
                          </p:cTn>
                        </p:par>
                        <p:par>
                          <p:cTn id="36" fill="hold">
                            <p:stCondLst>
                              <p:cond delay="6000"/>
                            </p:stCondLst>
                            <p:childTnLst>
                              <p:par>
                                <p:cTn id="37" presetID="9" presetClass="entr" presetSubtype="0" fill="hold"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dissolve">
                                      <p:cBhvr>
                                        <p:cTn id="39" dur="1000"/>
                                        <p:tgtEl>
                                          <p:spTgt spid="6">
                                            <p:txEl>
                                              <p:pRg st="0" end="0"/>
                                            </p:txEl>
                                          </p:spTgt>
                                        </p:tgtEl>
                                      </p:cBhvr>
                                    </p:animEffect>
                                  </p:childTnLst>
                                </p:cTn>
                              </p:par>
                            </p:childTnLst>
                          </p:cTn>
                        </p:par>
                        <p:par>
                          <p:cTn id="40" fill="hold">
                            <p:stCondLst>
                              <p:cond delay="7000"/>
                            </p:stCondLst>
                            <p:childTnLst>
                              <p:par>
                                <p:cTn id="41" presetID="9" presetClass="entr" presetSubtype="0" fill="hold" nodeType="after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dissolve">
                                      <p:cBhvr>
                                        <p:cTn id="43"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611998"/>
            <a:ext cx="8133958" cy="20621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Look at the screen! On the screen</a:t>
            </a:r>
            <a:endParaRPr kumimoji="0" lang="ru-RU"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 there are 5 portraits. </a:t>
            </a:r>
            <a:endParaRPr kumimoji="0" lang="ru-RU"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32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Which portrait does not suit the group?</a:t>
            </a:r>
            <a:r>
              <a:rPr kumimoji="0" lang="en-US"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rPr>
              <a:t> </a:t>
            </a:r>
            <a:endParaRPr kumimoji="0" lang="ru-RU" sz="3200" b="1" i="0" u="none" strike="noStrike" cap="none" normalizeH="0" baseline="0" dirty="0" smtClean="0">
              <a:ln>
                <a:noFill/>
              </a:ln>
              <a:solidFill>
                <a:schemeClr val="accent3">
                  <a:lumMod val="50000"/>
                </a:schemeClr>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kumimoji="0" lang="en-US" sz="3200" b="1"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pic>
        <p:nvPicPr>
          <p:cNvPr id="1027" name="Picture 3" descr="http://persona.rin.ru/galery/13007.jpg"/>
          <p:cNvPicPr>
            <a:picLocks noChangeAspect="1" noChangeArrowheads="1"/>
          </p:cNvPicPr>
          <p:nvPr/>
        </p:nvPicPr>
        <p:blipFill>
          <a:blip r:embed="rId2"/>
          <a:srcRect/>
          <a:stretch>
            <a:fillRect/>
          </a:stretch>
        </p:blipFill>
        <p:spPr bwMode="auto">
          <a:xfrm>
            <a:off x="1" y="2299897"/>
            <a:ext cx="2123728" cy="3348412"/>
          </a:xfrm>
          <a:prstGeom prst="rect">
            <a:avLst/>
          </a:prstGeom>
          <a:noFill/>
        </p:spPr>
      </p:pic>
      <p:pic>
        <p:nvPicPr>
          <p:cNvPr id="1029" name="Picture 5" descr="http://t1.moskva.fm/uimg/artists/source/87/87b3964966a236740fb84912d8fce8c5.jpeg"/>
          <p:cNvPicPr>
            <a:picLocks noChangeAspect="1" noChangeArrowheads="1"/>
          </p:cNvPicPr>
          <p:nvPr/>
        </p:nvPicPr>
        <p:blipFill>
          <a:blip r:embed="rId3"/>
          <a:srcRect/>
          <a:stretch>
            <a:fillRect/>
          </a:stretch>
        </p:blipFill>
        <p:spPr bwMode="auto">
          <a:xfrm>
            <a:off x="2000232" y="2313336"/>
            <a:ext cx="2066747" cy="2239602"/>
          </a:xfrm>
          <a:prstGeom prst="rect">
            <a:avLst/>
          </a:prstGeom>
          <a:noFill/>
        </p:spPr>
      </p:pic>
      <p:pic>
        <p:nvPicPr>
          <p:cNvPr id="1031" name="Picture 7" descr="http://pln-pskov.ru/pictures/120827172601.jpg"/>
          <p:cNvPicPr>
            <a:picLocks noChangeAspect="1" noChangeArrowheads="1"/>
          </p:cNvPicPr>
          <p:nvPr/>
        </p:nvPicPr>
        <p:blipFill>
          <a:blip r:embed="rId4"/>
          <a:srcRect/>
          <a:stretch>
            <a:fillRect/>
          </a:stretch>
        </p:blipFill>
        <p:spPr bwMode="auto">
          <a:xfrm>
            <a:off x="4000496" y="2357430"/>
            <a:ext cx="2817491" cy="2857496"/>
          </a:xfrm>
          <a:prstGeom prst="rect">
            <a:avLst/>
          </a:prstGeom>
          <a:noFill/>
        </p:spPr>
      </p:pic>
      <p:pic>
        <p:nvPicPr>
          <p:cNvPr id="1033" name="Picture 9" descr="http://www.livestory.com.ua/images/dmitriy_nagiyev1.jpg"/>
          <p:cNvPicPr>
            <a:picLocks noChangeAspect="1" noChangeArrowheads="1"/>
          </p:cNvPicPr>
          <p:nvPr/>
        </p:nvPicPr>
        <p:blipFill>
          <a:blip r:embed="rId5"/>
          <a:srcRect/>
          <a:stretch>
            <a:fillRect/>
          </a:stretch>
        </p:blipFill>
        <p:spPr bwMode="auto">
          <a:xfrm>
            <a:off x="6143636" y="2714620"/>
            <a:ext cx="2850793" cy="3643314"/>
          </a:xfrm>
          <a:prstGeom prst="rect">
            <a:avLst/>
          </a:prstGeom>
          <a:noFill/>
        </p:spPr>
      </p:pic>
      <p:pic>
        <p:nvPicPr>
          <p:cNvPr id="1035" name="Picture 11" descr="http://www.kino-teatr.ru/acter/foto/ros/4072.jpg"/>
          <p:cNvPicPr>
            <a:picLocks noChangeAspect="1" noChangeArrowheads="1"/>
          </p:cNvPicPr>
          <p:nvPr/>
        </p:nvPicPr>
        <p:blipFill>
          <a:blip r:embed="rId6"/>
          <a:srcRect/>
          <a:stretch>
            <a:fillRect/>
          </a:stretch>
        </p:blipFill>
        <p:spPr bwMode="auto">
          <a:xfrm>
            <a:off x="2857488" y="4643446"/>
            <a:ext cx="1428750" cy="2000251"/>
          </a:xfrm>
          <a:prstGeom prst="rect">
            <a:avLst/>
          </a:prstGeom>
          <a:noFill/>
        </p:spPr>
      </p:pic>
      <p:sp>
        <p:nvSpPr>
          <p:cNvPr id="8" name="Прямоугольник 7"/>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fade">
                                      <p:cBhvr>
                                        <p:cTn id="7" dur="2000"/>
                                        <p:tgtEl>
                                          <p:spTgt spid="102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5">
                                            <p:txEl>
                                              <p:pRg st="1" end="1"/>
                                            </p:txEl>
                                          </p:spTgt>
                                        </p:tgtEl>
                                        <p:attrNameLst>
                                          <p:attrName>style.visibility</p:attrName>
                                        </p:attrNameLst>
                                      </p:cBhvr>
                                      <p:to>
                                        <p:strVal val="visible"/>
                                      </p:to>
                                    </p:set>
                                    <p:animEffect transition="in" filter="fade">
                                      <p:cBhvr>
                                        <p:cTn id="10" dur="2000"/>
                                        <p:tgtEl>
                                          <p:spTgt spid="1025">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025">
                                            <p:txEl>
                                              <p:pRg st="2" end="2"/>
                                            </p:txEl>
                                          </p:spTgt>
                                        </p:tgtEl>
                                        <p:attrNameLst>
                                          <p:attrName>style.visibility</p:attrName>
                                        </p:attrNameLst>
                                      </p:cBhvr>
                                      <p:to>
                                        <p:strVal val="visible"/>
                                      </p:to>
                                    </p:set>
                                    <p:animEffect transition="in" filter="fade">
                                      <p:cBhvr>
                                        <p:cTn id="14" dur="2000"/>
                                        <p:tgtEl>
                                          <p:spTgt spid="1025">
                                            <p:txEl>
                                              <p:pRg st="2" end="2"/>
                                            </p:txEl>
                                          </p:spTgt>
                                        </p:tgtEl>
                                      </p:cBhvr>
                                    </p:animEffect>
                                  </p:childTnLst>
                                </p:cTn>
                              </p:par>
                            </p:childTnLst>
                          </p:cTn>
                        </p:par>
                        <p:par>
                          <p:cTn id="15" fill="hold">
                            <p:stCondLst>
                              <p:cond delay="4000"/>
                            </p:stCondLst>
                            <p:childTnLst>
                              <p:par>
                                <p:cTn id="16" presetID="53" presetClass="entr" presetSubtype="0"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p:cTn id="18" dur="1000" fill="hold"/>
                                        <p:tgtEl>
                                          <p:spTgt spid="1027"/>
                                        </p:tgtEl>
                                        <p:attrNameLst>
                                          <p:attrName>ppt_w</p:attrName>
                                        </p:attrNameLst>
                                      </p:cBhvr>
                                      <p:tavLst>
                                        <p:tav tm="0">
                                          <p:val>
                                            <p:fltVal val="0"/>
                                          </p:val>
                                        </p:tav>
                                        <p:tav tm="100000">
                                          <p:val>
                                            <p:strVal val="#ppt_w"/>
                                          </p:val>
                                        </p:tav>
                                      </p:tavLst>
                                    </p:anim>
                                    <p:anim calcmode="lin" valueType="num">
                                      <p:cBhvr>
                                        <p:cTn id="19" dur="1000" fill="hold"/>
                                        <p:tgtEl>
                                          <p:spTgt spid="1027"/>
                                        </p:tgtEl>
                                        <p:attrNameLst>
                                          <p:attrName>ppt_h</p:attrName>
                                        </p:attrNameLst>
                                      </p:cBhvr>
                                      <p:tavLst>
                                        <p:tav tm="0">
                                          <p:val>
                                            <p:fltVal val="0"/>
                                          </p:val>
                                        </p:tav>
                                        <p:tav tm="100000">
                                          <p:val>
                                            <p:strVal val="#ppt_h"/>
                                          </p:val>
                                        </p:tav>
                                      </p:tavLst>
                                    </p:anim>
                                    <p:animEffect transition="in" filter="fade">
                                      <p:cBhvr>
                                        <p:cTn id="20" dur="1000"/>
                                        <p:tgtEl>
                                          <p:spTgt spid="1027"/>
                                        </p:tgtEl>
                                      </p:cBhvr>
                                    </p:animEffect>
                                  </p:childTnLst>
                                </p:cTn>
                              </p:par>
                            </p:childTnLst>
                          </p:cTn>
                        </p:par>
                        <p:par>
                          <p:cTn id="21" fill="hold">
                            <p:stCondLst>
                              <p:cond delay="5000"/>
                            </p:stCondLst>
                            <p:childTnLst>
                              <p:par>
                                <p:cTn id="22" presetID="53" presetClass="entr" presetSubtype="0" fill="hold" nodeType="afterEffect">
                                  <p:stCondLst>
                                    <p:cond delay="0"/>
                                  </p:stCondLst>
                                  <p:childTnLst>
                                    <p:set>
                                      <p:cBhvr>
                                        <p:cTn id="23" dur="1" fill="hold">
                                          <p:stCondLst>
                                            <p:cond delay="0"/>
                                          </p:stCondLst>
                                        </p:cTn>
                                        <p:tgtEl>
                                          <p:spTgt spid="1029"/>
                                        </p:tgtEl>
                                        <p:attrNameLst>
                                          <p:attrName>style.visibility</p:attrName>
                                        </p:attrNameLst>
                                      </p:cBhvr>
                                      <p:to>
                                        <p:strVal val="visible"/>
                                      </p:to>
                                    </p:set>
                                    <p:anim calcmode="lin" valueType="num">
                                      <p:cBhvr>
                                        <p:cTn id="24" dur="1000" fill="hold"/>
                                        <p:tgtEl>
                                          <p:spTgt spid="1029"/>
                                        </p:tgtEl>
                                        <p:attrNameLst>
                                          <p:attrName>ppt_w</p:attrName>
                                        </p:attrNameLst>
                                      </p:cBhvr>
                                      <p:tavLst>
                                        <p:tav tm="0">
                                          <p:val>
                                            <p:fltVal val="0"/>
                                          </p:val>
                                        </p:tav>
                                        <p:tav tm="100000">
                                          <p:val>
                                            <p:strVal val="#ppt_w"/>
                                          </p:val>
                                        </p:tav>
                                      </p:tavLst>
                                    </p:anim>
                                    <p:anim calcmode="lin" valueType="num">
                                      <p:cBhvr>
                                        <p:cTn id="25" dur="1000" fill="hold"/>
                                        <p:tgtEl>
                                          <p:spTgt spid="1029"/>
                                        </p:tgtEl>
                                        <p:attrNameLst>
                                          <p:attrName>ppt_h</p:attrName>
                                        </p:attrNameLst>
                                      </p:cBhvr>
                                      <p:tavLst>
                                        <p:tav tm="0">
                                          <p:val>
                                            <p:fltVal val="0"/>
                                          </p:val>
                                        </p:tav>
                                        <p:tav tm="100000">
                                          <p:val>
                                            <p:strVal val="#ppt_h"/>
                                          </p:val>
                                        </p:tav>
                                      </p:tavLst>
                                    </p:anim>
                                    <p:animEffect transition="in" filter="fade">
                                      <p:cBhvr>
                                        <p:cTn id="26" dur="1000"/>
                                        <p:tgtEl>
                                          <p:spTgt spid="1029"/>
                                        </p:tgtEl>
                                      </p:cBhvr>
                                    </p:animEffect>
                                  </p:childTnLst>
                                </p:cTn>
                              </p:par>
                            </p:childTnLst>
                          </p:cTn>
                        </p:par>
                        <p:par>
                          <p:cTn id="27" fill="hold">
                            <p:stCondLst>
                              <p:cond delay="6000"/>
                            </p:stCondLst>
                            <p:childTnLst>
                              <p:par>
                                <p:cTn id="28" presetID="53" presetClass="entr" presetSubtype="0" fill="hold" nodeType="afterEffect">
                                  <p:stCondLst>
                                    <p:cond delay="0"/>
                                  </p:stCondLst>
                                  <p:childTnLst>
                                    <p:set>
                                      <p:cBhvr>
                                        <p:cTn id="29" dur="1" fill="hold">
                                          <p:stCondLst>
                                            <p:cond delay="0"/>
                                          </p:stCondLst>
                                        </p:cTn>
                                        <p:tgtEl>
                                          <p:spTgt spid="1031"/>
                                        </p:tgtEl>
                                        <p:attrNameLst>
                                          <p:attrName>style.visibility</p:attrName>
                                        </p:attrNameLst>
                                      </p:cBhvr>
                                      <p:to>
                                        <p:strVal val="visible"/>
                                      </p:to>
                                    </p:set>
                                    <p:anim calcmode="lin" valueType="num">
                                      <p:cBhvr>
                                        <p:cTn id="30" dur="1000" fill="hold"/>
                                        <p:tgtEl>
                                          <p:spTgt spid="1031"/>
                                        </p:tgtEl>
                                        <p:attrNameLst>
                                          <p:attrName>ppt_w</p:attrName>
                                        </p:attrNameLst>
                                      </p:cBhvr>
                                      <p:tavLst>
                                        <p:tav tm="0">
                                          <p:val>
                                            <p:fltVal val="0"/>
                                          </p:val>
                                        </p:tav>
                                        <p:tav tm="100000">
                                          <p:val>
                                            <p:strVal val="#ppt_w"/>
                                          </p:val>
                                        </p:tav>
                                      </p:tavLst>
                                    </p:anim>
                                    <p:anim calcmode="lin" valueType="num">
                                      <p:cBhvr>
                                        <p:cTn id="31" dur="1000" fill="hold"/>
                                        <p:tgtEl>
                                          <p:spTgt spid="1031"/>
                                        </p:tgtEl>
                                        <p:attrNameLst>
                                          <p:attrName>ppt_h</p:attrName>
                                        </p:attrNameLst>
                                      </p:cBhvr>
                                      <p:tavLst>
                                        <p:tav tm="0">
                                          <p:val>
                                            <p:fltVal val="0"/>
                                          </p:val>
                                        </p:tav>
                                        <p:tav tm="100000">
                                          <p:val>
                                            <p:strVal val="#ppt_h"/>
                                          </p:val>
                                        </p:tav>
                                      </p:tavLst>
                                    </p:anim>
                                    <p:animEffect transition="in" filter="fade">
                                      <p:cBhvr>
                                        <p:cTn id="32" dur="1000"/>
                                        <p:tgtEl>
                                          <p:spTgt spid="1031"/>
                                        </p:tgtEl>
                                      </p:cBhvr>
                                    </p:animEffect>
                                  </p:childTnLst>
                                </p:cTn>
                              </p:par>
                            </p:childTnLst>
                          </p:cTn>
                        </p:par>
                        <p:par>
                          <p:cTn id="33" fill="hold">
                            <p:stCondLst>
                              <p:cond delay="7000"/>
                            </p:stCondLst>
                            <p:childTnLst>
                              <p:par>
                                <p:cTn id="34" presetID="53" presetClass="entr" presetSubtype="0" fill="hold" nodeType="afterEffect">
                                  <p:stCondLst>
                                    <p:cond delay="0"/>
                                  </p:stCondLst>
                                  <p:childTnLst>
                                    <p:set>
                                      <p:cBhvr>
                                        <p:cTn id="35" dur="1" fill="hold">
                                          <p:stCondLst>
                                            <p:cond delay="0"/>
                                          </p:stCondLst>
                                        </p:cTn>
                                        <p:tgtEl>
                                          <p:spTgt spid="1033"/>
                                        </p:tgtEl>
                                        <p:attrNameLst>
                                          <p:attrName>style.visibility</p:attrName>
                                        </p:attrNameLst>
                                      </p:cBhvr>
                                      <p:to>
                                        <p:strVal val="visible"/>
                                      </p:to>
                                    </p:set>
                                    <p:anim calcmode="lin" valueType="num">
                                      <p:cBhvr>
                                        <p:cTn id="36" dur="1000" fill="hold"/>
                                        <p:tgtEl>
                                          <p:spTgt spid="1033"/>
                                        </p:tgtEl>
                                        <p:attrNameLst>
                                          <p:attrName>ppt_w</p:attrName>
                                        </p:attrNameLst>
                                      </p:cBhvr>
                                      <p:tavLst>
                                        <p:tav tm="0">
                                          <p:val>
                                            <p:fltVal val="0"/>
                                          </p:val>
                                        </p:tav>
                                        <p:tav tm="100000">
                                          <p:val>
                                            <p:strVal val="#ppt_w"/>
                                          </p:val>
                                        </p:tav>
                                      </p:tavLst>
                                    </p:anim>
                                    <p:anim calcmode="lin" valueType="num">
                                      <p:cBhvr>
                                        <p:cTn id="37" dur="1000" fill="hold"/>
                                        <p:tgtEl>
                                          <p:spTgt spid="1033"/>
                                        </p:tgtEl>
                                        <p:attrNameLst>
                                          <p:attrName>ppt_h</p:attrName>
                                        </p:attrNameLst>
                                      </p:cBhvr>
                                      <p:tavLst>
                                        <p:tav tm="0">
                                          <p:val>
                                            <p:fltVal val="0"/>
                                          </p:val>
                                        </p:tav>
                                        <p:tav tm="100000">
                                          <p:val>
                                            <p:strVal val="#ppt_h"/>
                                          </p:val>
                                        </p:tav>
                                      </p:tavLst>
                                    </p:anim>
                                    <p:animEffect transition="in" filter="fade">
                                      <p:cBhvr>
                                        <p:cTn id="38" dur="1000"/>
                                        <p:tgtEl>
                                          <p:spTgt spid="1033"/>
                                        </p:tgtEl>
                                      </p:cBhvr>
                                    </p:animEffect>
                                  </p:childTnLst>
                                </p:cTn>
                              </p:par>
                            </p:childTnLst>
                          </p:cTn>
                        </p:par>
                        <p:par>
                          <p:cTn id="39" fill="hold">
                            <p:stCondLst>
                              <p:cond delay="8000"/>
                            </p:stCondLst>
                            <p:childTnLst>
                              <p:par>
                                <p:cTn id="40" presetID="53" presetClass="entr" presetSubtype="0" fill="hold" nodeType="afterEffect">
                                  <p:stCondLst>
                                    <p:cond delay="0"/>
                                  </p:stCondLst>
                                  <p:childTnLst>
                                    <p:set>
                                      <p:cBhvr>
                                        <p:cTn id="41" dur="1" fill="hold">
                                          <p:stCondLst>
                                            <p:cond delay="0"/>
                                          </p:stCondLst>
                                        </p:cTn>
                                        <p:tgtEl>
                                          <p:spTgt spid="1035"/>
                                        </p:tgtEl>
                                        <p:attrNameLst>
                                          <p:attrName>style.visibility</p:attrName>
                                        </p:attrNameLst>
                                      </p:cBhvr>
                                      <p:to>
                                        <p:strVal val="visible"/>
                                      </p:to>
                                    </p:set>
                                    <p:anim calcmode="lin" valueType="num">
                                      <p:cBhvr>
                                        <p:cTn id="42" dur="1000" fill="hold"/>
                                        <p:tgtEl>
                                          <p:spTgt spid="1035"/>
                                        </p:tgtEl>
                                        <p:attrNameLst>
                                          <p:attrName>ppt_w</p:attrName>
                                        </p:attrNameLst>
                                      </p:cBhvr>
                                      <p:tavLst>
                                        <p:tav tm="0">
                                          <p:val>
                                            <p:fltVal val="0"/>
                                          </p:val>
                                        </p:tav>
                                        <p:tav tm="100000">
                                          <p:val>
                                            <p:strVal val="#ppt_w"/>
                                          </p:val>
                                        </p:tav>
                                      </p:tavLst>
                                    </p:anim>
                                    <p:anim calcmode="lin" valueType="num">
                                      <p:cBhvr>
                                        <p:cTn id="43" dur="1000" fill="hold"/>
                                        <p:tgtEl>
                                          <p:spTgt spid="1035"/>
                                        </p:tgtEl>
                                        <p:attrNameLst>
                                          <p:attrName>ppt_h</p:attrName>
                                        </p:attrNameLst>
                                      </p:cBhvr>
                                      <p:tavLst>
                                        <p:tav tm="0">
                                          <p:val>
                                            <p:fltVal val="0"/>
                                          </p:val>
                                        </p:tav>
                                        <p:tav tm="100000">
                                          <p:val>
                                            <p:strVal val="#ppt_h"/>
                                          </p:val>
                                        </p:tav>
                                      </p:tavLst>
                                    </p:anim>
                                    <p:animEffect transition="in" filter="fade">
                                      <p:cBhvr>
                                        <p:cTn id="44" dur="10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kino-teatr.ru/acter/foto/ros/4072.jpg"/>
          <p:cNvPicPr>
            <a:picLocks noChangeAspect="1" noChangeArrowheads="1"/>
          </p:cNvPicPr>
          <p:nvPr/>
        </p:nvPicPr>
        <p:blipFill>
          <a:blip r:embed="rId2"/>
          <a:srcRect/>
          <a:stretch>
            <a:fillRect/>
          </a:stretch>
        </p:blipFill>
        <p:spPr bwMode="auto">
          <a:xfrm>
            <a:off x="1071538" y="1000108"/>
            <a:ext cx="3214708" cy="4500594"/>
          </a:xfrm>
          <a:prstGeom prst="rect">
            <a:avLst/>
          </a:prstGeom>
          <a:noFill/>
        </p:spPr>
      </p:pic>
      <p:sp>
        <p:nvSpPr>
          <p:cNvPr id="3" name="TextBox 2"/>
          <p:cNvSpPr txBox="1"/>
          <p:nvPr/>
        </p:nvSpPr>
        <p:spPr>
          <a:xfrm>
            <a:off x="4357686" y="1714488"/>
            <a:ext cx="4786314" cy="1569660"/>
          </a:xfrm>
          <a:prstGeom prst="rect">
            <a:avLst/>
          </a:prstGeom>
          <a:noFill/>
        </p:spPr>
        <p:txBody>
          <a:bodyPr wrap="square" rtlCol="0">
            <a:spAutoFit/>
          </a:bodyPr>
          <a:lstStyle/>
          <a:p>
            <a:r>
              <a:rPr lang="en-US" sz="3200" b="1" dirty="0" err="1" smtClean="0">
                <a:solidFill>
                  <a:srgbClr val="FF0000"/>
                </a:solidFill>
                <a:latin typeface="Arial" pitchFamily="34" charset="0"/>
                <a:cs typeface="Arial" pitchFamily="34" charset="0"/>
              </a:rPr>
              <a:t>Daniil</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Spivakovski</a:t>
            </a:r>
            <a:endParaRPr lang="en-US" sz="3200" b="1" dirty="0" smtClean="0">
              <a:solidFill>
                <a:srgbClr val="FF0000"/>
              </a:solidFill>
              <a:latin typeface="Arial" pitchFamily="34" charset="0"/>
              <a:cs typeface="Arial" pitchFamily="34" charset="0"/>
            </a:endParaRPr>
          </a:p>
          <a:p>
            <a:r>
              <a:rPr lang="en-US" sz="3200" b="1" dirty="0" smtClean="0">
                <a:solidFill>
                  <a:srgbClr val="FF0000"/>
                </a:solidFill>
                <a:latin typeface="Arial" pitchFamily="34" charset="0"/>
                <a:cs typeface="Arial" pitchFamily="34" charset="0"/>
              </a:rPr>
              <a:t>All the others are </a:t>
            </a:r>
            <a:r>
              <a:rPr lang="en-US" sz="3200" b="1" dirty="0" err="1" smtClean="0">
                <a:solidFill>
                  <a:srgbClr val="FF0000"/>
                </a:solidFill>
                <a:latin typeface="Arial" pitchFamily="34" charset="0"/>
                <a:cs typeface="Arial" pitchFamily="34" charset="0"/>
              </a:rPr>
              <a:t>Dmitris</a:t>
            </a:r>
            <a:endParaRPr lang="ru-RU" sz="3200" b="1" dirty="0">
              <a:solidFill>
                <a:srgbClr val="FF0000"/>
              </a:solidFill>
              <a:latin typeface="Arial" pitchFamily="34" charset="0"/>
              <a:cs typeface="Arial" pitchFamily="34" charset="0"/>
            </a:endParaRPr>
          </a:p>
        </p:txBody>
      </p:sp>
      <p:sp>
        <p:nvSpPr>
          <p:cNvPr id="4" name="Прямоугольник 3"/>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1000" fill="hold"/>
                                        <p:tgtEl>
                                          <p:spTgt spid="75778"/>
                                        </p:tgtEl>
                                        <p:attrNameLst>
                                          <p:attrName>ppt_w</p:attrName>
                                        </p:attrNameLst>
                                      </p:cBhvr>
                                      <p:tavLst>
                                        <p:tav tm="0">
                                          <p:val>
                                            <p:fltVal val="0"/>
                                          </p:val>
                                        </p:tav>
                                        <p:tav tm="100000">
                                          <p:val>
                                            <p:strVal val="#ppt_w"/>
                                          </p:val>
                                        </p:tav>
                                      </p:tavLst>
                                    </p:anim>
                                    <p:anim calcmode="lin" valueType="num">
                                      <p:cBhvr>
                                        <p:cTn id="8" dur="1000" fill="hold"/>
                                        <p:tgtEl>
                                          <p:spTgt spid="75778"/>
                                        </p:tgtEl>
                                        <p:attrNameLst>
                                          <p:attrName>ppt_h</p:attrName>
                                        </p:attrNameLst>
                                      </p:cBhvr>
                                      <p:tavLst>
                                        <p:tav tm="0">
                                          <p:val>
                                            <p:fltVal val="0"/>
                                          </p:val>
                                        </p:tav>
                                        <p:tav tm="100000">
                                          <p:val>
                                            <p:strVal val="#ppt_h"/>
                                          </p:val>
                                        </p:tav>
                                      </p:tavLst>
                                    </p:anim>
                                    <p:animEffect transition="in" filter="fade">
                                      <p:cBhvr>
                                        <p:cTn id="9" dur="1000"/>
                                        <p:tgtEl>
                                          <p:spTgt spid="75778"/>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1000"/>
                                        <p:tgtEl>
                                          <p:spTgt spid="3">
                                            <p:txEl>
                                              <p:pRg st="0" end="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60" y="1643050"/>
            <a:ext cx="4572000" cy="2246769"/>
          </a:xfrm>
          <a:prstGeom prst="rect">
            <a:avLst/>
          </a:prstGeom>
        </p:spPr>
        <p:txBody>
          <a:bodyPr>
            <a:spAutoFit/>
          </a:bodyPr>
          <a:lstStyle/>
          <a:p>
            <a:r>
              <a:rPr lang="en-US" sz="2800" b="1" dirty="0" smtClean="0">
                <a:solidFill>
                  <a:schemeClr val="accent2">
                    <a:lumMod val="50000"/>
                  </a:schemeClr>
                </a:solidFill>
                <a:latin typeface="Calibri" pitchFamily="34" charset="0"/>
              </a:rPr>
              <a:t>“Mona Lisa” is a well-known picture of Leonardo </a:t>
            </a:r>
            <a:r>
              <a:rPr lang="en-US" sz="2800" b="1" dirty="0" err="1" smtClean="0">
                <a:solidFill>
                  <a:schemeClr val="accent2">
                    <a:lumMod val="50000"/>
                  </a:schemeClr>
                </a:solidFill>
                <a:latin typeface="Calibri" pitchFamily="34" charset="0"/>
              </a:rPr>
              <a:t>da</a:t>
            </a:r>
            <a:r>
              <a:rPr lang="en-US" sz="2800" b="1" dirty="0" smtClean="0">
                <a:solidFill>
                  <a:schemeClr val="accent2">
                    <a:lumMod val="50000"/>
                  </a:schemeClr>
                </a:solidFill>
                <a:latin typeface="Calibri" pitchFamily="34" charset="0"/>
              </a:rPr>
              <a:t> Vinci. Giaconda doesn’t have </a:t>
            </a:r>
            <a:r>
              <a:rPr lang="en-US" sz="2800" b="1" dirty="0" smtClean="0">
                <a:solidFill>
                  <a:srgbClr val="00B0F0"/>
                </a:solidFill>
                <a:latin typeface="Calibri" pitchFamily="34" charset="0"/>
              </a:rPr>
              <a:t>one detail </a:t>
            </a:r>
            <a:r>
              <a:rPr lang="en-US" sz="2800" b="1" dirty="0" smtClean="0">
                <a:solidFill>
                  <a:schemeClr val="accent2">
                    <a:lumMod val="50000"/>
                  </a:schemeClr>
                </a:solidFill>
                <a:latin typeface="Calibri" pitchFamily="34" charset="0"/>
              </a:rPr>
              <a:t>in her appearance, though every person has it.</a:t>
            </a:r>
            <a:endParaRPr lang="ru-RU" sz="2800" b="1" dirty="0">
              <a:latin typeface="Calibri" pitchFamily="34" charset="0"/>
            </a:endParaRPr>
          </a:p>
        </p:txBody>
      </p:sp>
      <p:sp>
        <p:nvSpPr>
          <p:cNvPr id="5" name="Прямоугольник 4"/>
          <p:cNvSpPr/>
          <p:nvPr/>
        </p:nvSpPr>
        <p:spPr>
          <a:xfrm>
            <a:off x="3808377" y="4542910"/>
            <a:ext cx="1786066" cy="523220"/>
          </a:xfrm>
          <a:prstGeom prst="rect">
            <a:avLst/>
          </a:prstGeom>
        </p:spPr>
        <p:txBody>
          <a:bodyPr wrap="none">
            <a:spAutoFit/>
          </a:bodyPr>
          <a:lstStyle/>
          <a:p>
            <a:r>
              <a:rPr lang="en-US" sz="2800" b="1" i="1" dirty="0" smtClean="0">
                <a:solidFill>
                  <a:srgbClr val="AC66BB">
                    <a:lumMod val="50000"/>
                  </a:srgbClr>
                </a:solidFill>
                <a:latin typeface="Calibri" pitchFamily="34" charset="0"/>
              </a:rPr>
              <a:t>What is it?</a:t>
            </a:r>
            <a:endParaRPr lang="ru-RU" sz="2800" b="1" dirty="0">
              <a:latin typeface="Calibri" pitchFamily="34" charset="0"/>
            </a:endParaRPr>
          </a:p>
        </p:txBody>
      </p:sp>
      <p:sp>
        <p:nvSpPr>
          <p:cNvPr id="4" name="Прямоугольник 3"/>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5000">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8" name="Picture 6" descr="http://kolyan.net/uploads/posts/2009-06/1245081022_1.jpg"/>
          <p:cNvPicPr>
            <a:picLocks noChangeAspect="1" noChangeArrowheads="1"/>
          </p:cNvPicPr>
          <p:nvPr/>
        </p:nvPicPr>
        <p:blipFill>
          <a:blip r:embed="rId2"/>
          <a:srcRect/>
          <a:stretch>
            <a:fillRect/>
          </a:stretch>
        </p:blipFill>
        <p:spPr bwMode="auto">
          <a:xfrm>
            <a:off x="2428860" y="1000108"/>
            <a:ext cx="5238750" cy="3924301"/>
          </a:xfrm>
          <a:prstGeom prst="rect">
            <a:avLst/>
          </a:prstGeom>
          <a:noFill/>
        </p:spPr>
      </p:pic>
      <p:sp>
        <p:nvSpPr>
          <p:cNvPr id="6" name="Прямоугольник 5"/>
          <p:cNvSpPr/>
          <p:nvPr/>
        </p:nvSpPr>
        <p:spPr>
          <a:xfrm>
            <a:off x="2473249" y="5225535"/>
            <a:ext cx="1613070" cy="523220"/>
          </a:xfrm>
          <a:prstGeom prst="rect">
            <a:avLst/>
          </a:prstGeom>
        </p:spPr>
        <p:txBody>
          <a:bodyPr wrap="none">
            <a:spAutoFit/>
          </a:bodyPr>
          <a:lstStyle/>
          <a:p>
            <a:pPr lvl="0"/>
            <a:r>
              <a:rPr lang="en-US" sz="2800" b="1" dirty="0" smtClean="0">
                <a:solidFill>
                  <a:srgbClr val="002060"/>
                </a:solidFill>
                <a:latin typeface="Calibri" pitchFamily="34" charset="0"/>
              </a:rPr>
              <a:t>Eyebrows</a:t>
            </a:r>
            <a:endParaRPr lang="ru-RU" sz="2800" dirty="0">
              <a:solidFill>
                <a:prstClr val="white"/>
              </a:solidFill>
              <a:latin typeface="Calibri" pitchFamily="34" charset="0"/>
            </a:endParaRPr>
          </a:p>
        </p:txBody>
      </p:sp>
      <p:sp>
        <p:nvSpPr>
          <p:cNvPr id="4" name="Прямоугольник 3"/>
          <p:cNvSpPr/>
          <p:nvPr/>
        </p:nvSpPr>
        <p:spPr>
          <a:xfrm>
            <a:off x="0" y="0"/>
            <a:ext cx="9144000" cy="54868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75000"/>
                  </a:schemeClr>
                </a:solidFill>
                <a:latin typeface="Arial Black" pitchFamily="34" charset="0"/>
              </a:rPr>
              <a:t>ШКОЛА ПРИ ПОСОЛЬСТВЕ РОССИИ В ИЗРАИЛЕ</a:t>
            </a:r>
            <a:endParaRPr lang="en-US" sz="2400" dirty="0">
              <a:solidFill>
                <a:schemeClr val="accent6">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69638"/>
                                        </p:tgtEl>
                                        <p:attrNameLst>
                                          <p:attrName>style.visibility</p:attrName>
                                        </p:attrNameLst>
                                      </p:cBhvr>
                                      <p:to>
                                        <p:strVal val="visible"/>
                                      </p:to>
                                    </p:set>
                                    <p:anim calcmode="lin" valueType="num">
                                      <p:cBhvr>
                                        <p:cTn id="14" dur="1000" fill="hold"/>
                                        <p:tgtEl>
                                          <p:spTgt spid="69638"/>
                                        </p:tgtEl>
                                        <p:attrNameLst>
                                          <p:attrName>ppt_w</p:attrName>
                                        </p:attrNameLst>
                                      </p:cBhvr>
                                      <p:tavLst>
                                        <p:tav tm="0">
                                          <p:val>
                                            <p:fltVal val="0"/>
                                          </p:val>
                                        </p:tav>
                                        <p:tav tm="100000">
                                          <p:val>
                                            <p:strVal val="#ppt_w"/>
                                          </p:val>
                                        </p:tav>
                                      </p:tavLst>
                                    </p:anim>
                                    <p:anim calcmode="lin" valueType="num">
                                      <p:cBhvr>
                                        <p:cTn id="15" dur="1000" fill="hold"/>
                                        <p:tgtEl>
                                          <p:spTgt spid="69638"/>
                                        </p:tgtEl>
                                        <p:attrNameLst>
                                          <p:attrName>ppt_h</p:attrName>
                                        </p:attrNameLst>
                                      </p:cBhvr>
                                      <p:tavLst>
                                        <p:tav tm="0">
                                          <p:val>
                                            <p:fltVal val="0"/>
                                          </p:val>
                                        </p:tav>
                                        <p:tav tm="100000">
                                          <p:val>
                                            <p:strVal val="#ppt_h"/>
                                          </p:val>
                                        </p:tav>
                                      </p:tavLst>
                                    </p:anim>
                                    <p:anim calcmode="lin" valueType="num">
                                      <p:cBhvr>
                                        <p:cTn id="16" dur="1000" fill="hold"/>
                                        <p:tgtEl>
                                          <p:spTgt spid="69638"/>
                                        </p:tgtEl>
                                        <p:attrNameLst>
                                          <p:attrName>style.rotation</p:attrName>
                                        </p:attrNameLst>
                                      </p:cBhvr>
                                      <p:tavLst>
                                        <p:tav tm="0">
                                          <p:val>
                                            <p:fltVal val="90"/>
                                          </p:val>
                                        </p:tav>
                                        <p:tav tm="100000">
                                          <p:val>
                                            <p:fltVal val="0"/>
                                          </p:val>
                                        </p:tav>
                                      </p:tavLst>
                                    </p:anim>
                                    <p:animEffect transition="in" filter="fade">
                                      <p:cBhvr>
                                        <p:cTn id="17" dur="1000"/>
                                        <p:tgtEl>
                                          <p:spTgt spid="69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800</Words>
  <Application>Microsoft Office PowerPoint</Application>
  <PresentationFormat>Экран (4:3)</PresentationFormat>
  <Paragraphs>101</Paragraphs>
  <Slides>28</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28</vt:i4>
      </vt:variant>
    </vt:vector>
  </HeadingPairs>
  <TitlesOfParts>
    <vt:vector size="31" baseType="lpstr">
      <vt:lpstr>Специальное оформление</vt:lpstr>
      <vt:lpstr>1_Специальное оформление</vt:lpstr>
      <vt:lpstr>Трек</vt:lpstr>
      <vt:lpstr>What? Where? When?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Where? When?</dc:title>
  <dc:creator>Анатолий</dc:creator>
  <cp:lastModifiedBy>nazgul61 nazgul61</cp:lastModifiedBy>
  <cp:revision>73</cp:revision>
  <dcterms:created xsi:type="dcterms:W3CDTF">2015-01-24T15:08:35Z</dcterms:created>
  <dcterms:modified xsi:type="dcterms:W3CDTF">2015-02-04T21:05:13Z</dcterms:modified>
</cp:coreProperties>
</file>